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8"/>
  </p:notesMasterIdLst>
  <p:sldIdLst>
    <p:sldId id="321" r:id="rId2"/>
    <p:sldId id="324" r:id="rId3"/>
    <p:sldId id="317" r:id="rId4"/>
    <p:sldId id="325" r:id="rId5"/>
    <p:sldId id="326" r:id="rId6"/>
    <p:sldId id="323" r:id="rId7"/>
  </p:sldIdLst>
  <p:sldSz cx="9144000" cy="5143500" type="screen16x9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FFC81E"/>
    <a:srgbClr val="008D78"/>
    <a:srgbClr val="00602B"/>
    <a:srgbClr val="00421E"/>
    <a:srgbClr val="00220F"/>
    <a:srgbClr val="00B853"/>
    <a:srgbClr val="FFE07D"/>
    <a:srgbClr val="F4EE00"/>
    <a:srgbClr val="C9F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3503" autoAdjust="0"/>
  </p:normalViewPr>
  <p:slideViewPr>
    <p:cSldViewPr>
      <p:cViewPr>
        <p:scale>
          <a:sx n="120" d="100"/>
          <a:sy n="120" d="100"/>
        </p:scale>
        <p:origin x="-1374" y="-5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54884943976663148"/>
          <c:y val="2.469170092211976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6.7832931916841047E-2"/>
                  <c:y val="-0.138794856127096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3130217947241329E-2"/>
                  <c:y val="-3.401566492611932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85972557585345E-2"/>
                  <c:y val="-1.98286301522053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050302514807223E-2"/>
                  <c:y val="-4.24377846905899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Таможенные наблюдения</c:v>
                </c:pt>
                <c:pt idx="1">
                  <c:v>Таможенные осмотры</c:v>
                </c:pt>
                <c:pt idx="2">
                  <c:v>Таможенные досмотры</c:v>
                </c:pt>
                <c:pt idx="3">
                  <c:v>Дела об АП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</c:v>
                </c:pt>
                <c:pt idx="1">
                  <c:v>50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00602B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solidFill>
                  <a:srgbClr val="00602B"/>
                </a:solidFill>
              </a:rPr>
              <a:t>Доля товаров в общем объёме</a:t>
            </a:r>
            <a:endParaRPr lang="en-US" sz="1400" dirty="0">
              <a:solidFill>
                <a:srgbClr val="00602B"/>
              </a:solidFill>
            </a:endParaRPr>
          </a:p>
        </c:rich>
      </c:tx>
      <c:layout>
        <c:manualLayout>
          <c:xMode val="edge"/>
          <c:yMode val="edge"/>
          <c:x val="0.23139344631519268"/>
          <c:y val="6.751878564008342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3723548545278239E-2"/>
          <c:y val="0.14507314889540329"/>
          <c:w val="0.86816250709105247"/>
          <c:h val="0.7607966259746366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90"/>
      </c:pieChart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Доля товаров в общем объёме</a:t>
            </a:r>
          </a:p>
        </c:rich>
      </c:tx>
      <c:layout>
        <c:manualLayout>
          <c:xMode val="edge"/>
          <c:yMode val="edge"/>
          <c:x val="0.1557608983617205"/>
          <c:y val="1.384407430016569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9.4322212061907551E-2"/>
                  <c:y val="3.18126653294962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934109885226423E-2"/>
                  <c:y val="0.103554402488299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</a:t>
                    </a:r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834001350277319"/>
                  <c:y val="-4.71120025580651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785946860605232"/>
                  <c:y val="1.9013982151681638E-2"/>
                </c:manualLayout>
              </c:layout>
              <c:tx>
                <c:rich>
                  <a:bodyPr/>
                  <a:lstStyle/>
                  <a:p>
                    <a:pPr algn="ctr"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gradFill rotWithShape="1">
                  <a:gsLst>
                    <a:gs pos="0">
                      <a:schemeClr val="accent6">
                        <a:shade val="51000"/>
                        <a:satMod val="130000"/>
                      </a:schemeClr>
                    </a:gs>
                    <a:gs pos="80000">
                      <a:schemeClr val="accent6">
                        <a:shade val="93000"/>
                        <a:satMod val="130000"/>
                      </a:schemeClr>
                    </a:gs>
                    <a:gs pos="100000">
                      <a:schemeClr val="accent6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Плодоовощ. продукция </c:v>
                </c:pt>
                <c:pt idx="1">
                  <c:v>Оборудование </c:v>
                </c:pt>
                <c:pt idx="2">
                  <c:v>Трансп. средства</c:v>
                </c:pt>
                <c:pt idx="3">
                  <c:v>Прочие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55.2</c:v>
                </c:pt>
                <c:pt idx="1">
                  <c:v>1.3</c:v>
                </c:pt>
                <c:pt idx="2">
                  <c:v>20.399999999999999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23946-EB28-47AB-A457-0388C6F89D36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676C0-C029-489B-9B3E-F6741A583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90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174689-BECC-4390-B3B9-306A17FD432A}" type="slidenum">
              <a:rPr lang="en-US" altLang="ru-RU" smtClean="0"/>
              <a:pPr>
                <a:defRPr/>
              </a:pPr>
              <a:t>1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067140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174689-BECC-4390-B3B9-306A17FD432A}" type="slidenum">
              <a:rPr lang="en-US" altLang="ru-RU" smtClean="0"/>
              <a:pPr>
                <a:defRPr/>
              </a:pPr>
              <a:t>3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181440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174689-BECC-4390-B3B9-306A17FD432A}" type="slidenum">
              <a:rPr lang="en-US" alt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44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174689-BECC-4390-B3B9-306A17FD432A}" type="slidenum">
              <a:rPr lang="en-US" altLang="ru-RU" smtClean="0"/>
              <a:pPr>
                <a:defRPr/>
              </a:pPr>
              <a:t>6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0671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Шаблон обычной страниц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0660" y="132251"/>
            <a:ext cx="7699756" cy="498589"/>
          </a:xfrm>
          <a:prstGeom prst="rect">
            <a:avLst/>
          </a:prstGeom>
        </p:spPr>
        <p:txBody>
          <a:bodyPr anchor="ctr"/>
          <a:lstStyle>
            <a:lvl1pPr>
              <a:defRPr sz="1700" cap="all" baseline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0660" y="4831542"/>
            <a:ext cx="7699756" cy="142028"/>
          </a:xfrm>
          <a:prstGeom prst="rect">
            <a:avLst/>
          </a:prstGeom>
          <a:noFill/>
        </p:spPr>
        <p:txBody>
          <a:bodyPr vert="horz" lIns="45711" tIns="22855" rIns="45711" bIns="22855" rtlCol="0" anchor="ctr"/>
          <a:lstStyle>
            <a:lvl1pPr algn="l">
              <a:defRPr sz="700" b="0" cap="all" spc="100" baseline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smtClean="0"/>
              <a:t>Подведение итогов работы 11 месяцев 2018 г.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660" y="4973568"/>
            <a:ext cx="1968754" cy="169932"/>
          </a:xfrm>
          <a:prstGeom prst="rect">
            <a:avLst/>
          </a:prstGeom>
        </p:spPr>
        <p:txBody>
          <a:bodyPr vert="horz" lIns="45711" tIns="22855" rIns="45711" bIns="22855" rtlCol="0" anchor="ctr"/>
          <a:lstStyle>
            <a:lvl1pPr algn="l">
              <a:defRPr sz="600" b="1" i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6E6542A-CDDE-0A4D-9BEA-1CDB85DF59E6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зеленая с цветным герб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51209" y="2838827"/>
            <a:ext cx="8772212" cy="740550"/>
          </a:xfrm>
          <a:prstGeom prst="rect">
            <a:avLst/>
          </a:prstGeom>
          <a:noFill/>
        </p:spPr>
        <p:txBody>
          <a:bodyPr anchor="t" anchorCtr="0"/>
          <a:lstStyle>
            <a:lvl1pPr algn="l">
              <a:defRPr sz="3299" b="0" cap="all" spc="50" baseline="0">
                <a:solidFill>
                  <a:schemeClr val="bg2"/>
                </a:solidFill>
                <a:latin typeface="+mj-lt"/>
                <a:ea typeface="Calibri" panose="020F0502020204030204" pitchFamily="34" charset="0"/>
                <a:cs typeface="Arial" charset="0"/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8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Подведение итогов работы 11 месяцев 2018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4" r:id="rId12"/>
    <p:sldLayoutId id="2147483695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0799" y="878838"/>
            <a:ext cx="8772212" cy="1061729"/>
          </a:xfrm>
        </p:spPr>
        <p:txBody>
          <a:bodyPr>
            <a:noAutofit/>
          </a:bodyPr>
          <a:lstStyle/>
          <a:p>
            <a:pPr algn="ctr">
              <a:lnSpc>
                <a:spcPts val="2400"/>
              </a:lnSpc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bg1"/>
                </a:solidFill>
              </a:rPr>
              <a:t> 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начальника </a:t>
            </a: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Новороссийского западного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таможенного </a:t>
            </a: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 </a:t>
            </a:r>
            <a:b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Х.А.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Хрхряна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 Новороссийского западного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таможенного поста</a:t>
            </a:r>
            <a:b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Новороссийской таможни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проведению таможенного контроля в отношении судов типа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RO-RO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перемещающих ими товаров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1221" y="0"/>
            <a:ext cx="7660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spc="50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/>
            </a:r>
            <a:br>
              <a:rPr lang="ru-RU" sz="2800" cap="all" spc="50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</a:br>
            <a:r>
              <a:rPr lang="ru-RU" sz="2800" cap="all" spc="50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/>
            </a:r>
            <a:br>
              <a:rPr lang="ru-RU" sz="2800" cap="all" spc="50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</a:b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Новороссийский западный таможенный пост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5720" y="745139"/>
            <a:ext cx="8372810" cy="292378"/>
          </a:xfrm>
          <a:prstGeom prst="rect">
            <a:avLst/>
          </a:prstGeom>
          <a:noFill/>
        </p:spPr>
        <p:txBody>
          <a:bodyPr wrap="square" lIns="45711" tIns="22855" rIns="45711" bIns="22855" rtlCol="0" anchor="ctr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9 месяцев 2023 года/9 месяцев 2022 года </a:t>
            </a:r>
            <a:endParaRPr lang="ru-RU" sz="1600" b="1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49" name="Номер слайда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E6542A-CDDE-0A4D-9BEA-1CDB85DF59E6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42283" y="1222597"/>
            <a:ext cx="8659683" cy="4013114"/>
            <a:chOff x="304805" y="1213631"/>
            <a:chExt cx="8388376" cy="4055321"/>
          </a:xfrm>
        </p:grpSpPr>
        <p:sp>
          <p:nvSpPr>
            <p:cNvPr id="75" name="Rectangle 74"/>
            <p:cNvSpPr/>
            <p:nvPr/>
          </p:nvSpPr>
          <p:spPr>
            <a:xfrm>
              <a:off x="6764355" y="1213631"/>
              <a:ext cx="1928826" cy="3499666"/>
            </a:xfrm>
            <a:prstGeom prst="rect">
              <a:avLst/>
            </a:prstGeom>
            <a:solidFill>
              <a:srgbClr val="FFE07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1" tIns="22855" rIns="45711" bIns="22855"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304805" y="1213631"/>
              <a:ext cx="8281218" cy="4055321"/>
              <a:chOff x="304805" y="1213631"/>
              <a:chExt cx="8281218" cy="4055321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4614686" y="1214429"/>
                <a:ext cx="1859977" cy="3499666"/>
              </a:xfrm>
              <a:prstGeom prst="rect">
                <a:avLst/>
              </a:prstGeom>
              <a:solidFill>
                <a:srgbClr val="00602B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11" tIns="22855" rIns="45711" bIns="22855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456117" y="1214428"/>
                <a:ext cx="1859977" cy="3499665"/>
              </a:xfrm>
              <a:prstGeom prst="rect">
                <a:avLst/>
              </a:prstGeom>
              <a:solidFill>
                <a:srgbClr val="008D78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11" tIns="22855" rIns="45711" bIns="22855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04805" y="1213631"/>
                <a:ext cx="1859977" cy="350046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11" tIns="22855" rIns="45711" bIns="22855"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Группа 14"/>
              <p:cNvGrpSpPr/>
              <p:nvPr/>
            </p:nvGrpSpPr>
            <p:grpSpPr>
              <a:xfrm>
                <a:off x="357157" y="1387243"/>
                <a:ext cx="8228866" cy="3881709"/>
                <a:chOff x="357157" y="1387243"/>
                <a:chExt cx="8228866" cy="3881709"/>
              </a:xfrm>
            </p:grpSpPr>
            <p:sp>
              <p:nvSpPr>
                <p:cNvPr id="74" name="TextBox 73"/>
                <p:cNvSpPr txBox="1"/>
                <p:nvPr/>
              </p:nvSpPr>
              <p:spPr>
                <a:xfrm>
                  <a:off x="4759150" y="1387243"/>
                  <a:ext cx="1710181" cy="3553319"/>
                </a:xfrm>
                <a:prstGeom prst="rect">
                  <a:avLst/>
                </a:prstGeom>
                <a:noFill/>
              </p:spPr>
              <p:txBody>
                <a:bodyPr wrap="square" lIns="45711" tIns="22855" rIns="45711" bIns="22855" rtlCol="0">
                  <a:spAutoFit/>
                </a:bodyPr>
                <a:lstStyle/>
                <a:p>
                  <a:pPr defTabSz="179964">
                    <a:lnSpc>
                      <a:spcPct val="150000"/>
                    </a:lnSpc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Arial" pitchFamily="34" charset="0"/>
                      <a:ea typeface="Arial" charset="0"/>
                      <a:cs typeface="Arial" pitchFamily="34" charset="0"/>
                    </a:rPr>
                    <a:t>Ввоз товаров:</a:t>
                  </a:r>
                  <a:endParaRPr lang="ru-RU" sz="1100" dirty="0">
                    <a:solidFill>
                      <a:schemeClr val="bg2"/>
                    </a:solidFill>
                    <a:latin typeface="Arial" pitchFamily="34" charset="0"/>
                    <a:ea typeface="Arial" charset="0"/>
                    <a:cs typeface="Arial" pitchFamily="34" charset="0"/>
                  </a:endParaRPr>
                </a:p>
                <a:p>
                  <a:pPr defTabSz="179964"/>
                  <a:r>
                    <a:rPr lang="en-US" sz="1100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</a:t>
                  </a:r>
                  <a:endParaRPr lang="ru-RU" sz="1100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навалочного груза 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16,9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тыс. тонн;</a:t>
                  </a: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АППГ : 32,4 – 47,8%</a:t>
                  </a:r>
                </a:p>
                <a:p>
                  <a:pPr defTabSz="179964">
                    <a:buFont typeface="Arial" pitchFamily="34" charset="0"/>
                    <a:buChar char="•"/>
                  </a:pPr>
                  <a:endParaRPr lang="ru-RU" sz="1100" b="1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ea typeface="Arial" charset="0"/>
                      <a:cs typeface="Arial" charset="0"/>
                    </a:rPr>
                    <a:t>груза </a:t>
                  </a:r>
                  <a:r>
                    <a:rPr lang="ru-RU" sz="1100" b="1" dirty="0">
                      <a:solidFill>
                        <a:schemeClr val="bg2"/>
                      </a:solidFill>
                      <a:ea typeface="Arial" charset="0"/>
                      <a:cs typeface="Arial" charset="0"/>
                    </a:rPr>
                    <a:t>в </a:t>
                  </a:r>
                  <a:r>
                    <a:rPr lang="ru-RU" sz="1100" b="1" dirty="0" err="1" smtClean="0">
                      <a:solidFill>
                        <a:schemeClr val="bg2"/>
                      </a:solidFill>
                      <a:ea typeface="Arial" charset="0"/>
                      <a:cs typeface="Arial" charset="0"/>
                    </a:rPr>
                    <a:t>реф.трейлерах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ea typeface="Arial" charset="0"/>
                      <a:cs typeface="Arial" charset="0"/>
                    </a:rPr>
                    <a:t> 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61,6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тыс. тонн;</a:t>
                  </a: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АППГ : 57,8 – 6,2%</a:t>
                  </a:r>
                  <a:endParaRPr lang="en-US" sz="1100" b="1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/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-</a:t>
                  </a:r>
                  <a:endParaRPr lang="ru-RU" sz="1100" b="1" dirty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кол-во </a:t>
                  </a:r>
                  <a:r>
                    <a:rPr lang="ru-RU" sz="1100" b="1" dirty="0" err="1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реф.трейлеров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</a:t>
                  </a:r>
                  <a:r>
                    <a:rPr lang="ru-RU" sz="1100" b="1" dirty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– 2500; 	   </a:t>
                  </a: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АППГ : 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2484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-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0,7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%</a:t>
                  </a:r>
                  <a:endParaRPr lang="ru-RU" sz="1100" b="1" dirty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endParaRPr lang="ru-RU" sz="1100" b="1" dirty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</p:txBody>
            </p:sp>
            <p:grpSp>
              <p:nvGrpSpPr>
                <p:cNvPr id="4" name="Group 4"/>
                <p:cNvGrpSpPr/>
                <p:nvPr/>
              </p:nvGrpSpPr>
              <p:grpSpPr>
                <a:xfrm>
                  <a:off x="1931183" y="1818845"/>
                  <a:ext cx="681939" cy="681835"/>
                  <a:chOff x="4779930" y="5195549"/>
                  <a:chExt cx="1363878" cy="1363880"/>
                </a:xfrm>
              </p:grpSpPr>
              <p:sp>
                <p:nvSpPr>
                  <p:cNvPr id="11" name="Freeform 10"/>
                  <p:cNvSpPr>
                    <a:spLocks/>
                  </p:cNvSpPr>
                  <p:nvPr/>
                </p:nvSpPr>
                <p:spPr bwMode="auto">
                  <a:xfrm>
                    <a:off x="4779930" y="5195549"/>
                    <a:ext cx="1363878" cy="1363880"/>
                  </a:xfrm>
                  <a:custGeom>
                    <a:avLst/>
                    <a:gdLst>
                      <a:gd name="T0" fmla="*/ 2397 w 2403"/>
                      <a:gd name="T1" fmla="*/ 1325 h 2402"/>
                      <a:gd name="T2" fmla="*/ 2365 w 2403"/>
                      <a:gd name="T3" fmla="*/ 1502 h 2402"/>
                      <a:gd name="T4" fmla="*/ 2309 w 2403"/>
                      <a:gd name="T5" fmla="*/ 1670 h 2402"/>
                      <a:gd name="T6" fmla="*/ 2229 w 2403"/>
                      <a:gd name="T7" fmla="*/ 1824 h 2402"/>
                      <a:gd name="T8" fmla="*/ 2129 w 2403"/>
                      <a:gd name="T9" fmla="*/ 1966 h 2402"/>
                      <a:gd name="T10" fmla="*/ 2009 w 2403"/>
                      <a:gd name="T11" fmla="*/ 2091 h 2402"/>
                      <a:gd name="T12" fmla="*/ 1873 w 2403"/>
                      <a:gd name="T13" fmla="*/ 2198 h 2402"/>
                      <a:gd name="T14" fmla="*/ 1722 w 2403"/>
                      <a:gd name="T15" fmla="*/ 2285 h 2402"/>
                      <a:gd name="T16" fmla="*/ 1559 w 2403"/>
                      <a:gd name="T17" fmla="*/ 2349 h 2402"/>
                      <a:gd name="T18" fmla="*/ 1385 w 2403"/>
                      <a:gd name="T19" fmla="*/ 2389 h 2402"/>
                      <a:gd name="T20" fmla="*/ 1201 w 2403"/>
                      <a:gd name="T21" fmla="*/ 2402 h 2402"/>
                      <a:gd name="T22" fmla="*/ 1018 w 2403"/>
                      <a:gd name="T23" fmla="*/ 2389 h 2402"/>
                      <a:gd name="T24" fmla="*/ 845 w 2403"/>
                      <a:gd name="T25" fmla="*/ 2349 h 2402"/>
                      <a:gd name="T26" fmla="*/ 681 w 2403"/>
                      <a:gd name="T27" fmla="*/ 2285 h 2402"/>
                      <a:gd name="T28" fmla="*/ 530 w 2403"/>
                      <a:gd name="T29" fmla="*/ 2198 h 2402"/>
                      <a:gd name="T30" fmla="*/ 394 w 2403"/>
                      <a:gd name="T31" fmla="*/ 2091 h 2402"/>
                      <a:gd name="T32" fmla="*/ 274 w 2403"/>
                      <a:gd name="T33" fmla="*/ 1966 h 2402"/>
                      <a:gd name="T34" fmla="*/ 174 w 2403"/>
                      <a:gd name="T35" fmla="*/ 1824 h 2402"/>
                      <a:gd name="T36" fmla="*/ 94 w 2403"/>
                      <a:gd name="T37" fmla="*/ 1670 h 2402"/>
                      <a:gd name="T38" fmla="*/ 38 w 2403"/>
                      <a:gd name="T39" fmla="*/ 1502 h 2402"/>
                      <a:gd name="T40" fmla="*/ 6 w 2403"/>
                      <a:gd name="T41" fmla="*/ 1325 h 2402"/>
                      <a:gd name="T42" fmla="*/ 2 w 2403"/>
                      <a:gd name="T43" fmla="*/ 1139 h 2402"/>
                      <a:gd name="T44" fmla="*/ 25 w 2403"/>
                      <a:gd name="T45" fmla="*/ 960 h 2402"/>
                      <a:gd name="T46" fmla="*/ 73 w 2403"/>
                      <a:gd name="T47" fmla="*/ 789 h 2402"/>
                      <a:gd name="T48" fmla="*/ 145 w 2403"/>
                      <a:gd name="T49" fmla="*/ 630 h 2402"/>
                      <a:gd name="T50" fmla="*/ 239 w 2403"/>
                      <a:gd name="T51" fmla="*/ 483 h 2402"/>
                      <a:gd name="T52" fmla="*/ 352 w 2403"/>
                      <a:gd name="T53" fmla="*/ 352 h 2402"/>
                      <a:gd name="T54" fmla="*/ 483 w 2403"/>
                      <a:gd name="T55" fmla="*/ 239 h 2402"/>
                      <a:gd name="T56" fmla="*/ 629 w 2403"/>
                      <a:gd name="T57" fmla="*/ 146 h 2402"/>
                      <a:gd name="T58" fmla="*/ 788 w 2403"/>
                      <a:gd name="T59" fmla="*/ 73 h 2402"/>
                      <a:gd name="T60" fmla="*/ 959 w 2403"/>
                      <a:gd name="T61" fmla="*/ 24 h 2402"/>
                      <a:gd name="T62" fmla="*/ 1140 w 2403"/>
                      <a:gd name="T63" fmla="*/ 1 h 2402"/>
                      <a:gd name="T64" fmla="*/ 1324 w 2403"/>
                      <a:gd name="T65" fmla="*/ 7 h 2402"/>
                      <a:gd name="T66" fmla="*/ 1502 w 2403"/>
                      <a:gd name="T67" fmla="*/ 37 h 2402"/>
                      <a:gd name="T68" fmla="*/ 1669 w 2403"/>
                      <a:gd name="T69" fmla="*/ 95 h 2402"/>
                      <a:gd name="T70" fmla="*/ 1825 w 2403"/>
                      <a:gd name="T71" fmla="*/ 173 h 2402"/>
                      <a:gd name="T72" fmla="*/ 1966 w 2403"/>
                      <a:gd name="T73" fmla="*/ 275 h 2402"/>
                      <a:gd name="T74" fmla="*/ 2090 w 2403"/>
                      <a:gd name="T75" fmla="*/ 394 h 2402"/>
                      <a:gd name="T76" fmla="*/ 2197 w 2403"/>
                      <a:gd name="T77" fmla="*/ 530 h 2402"/>
                      <a:gd name="T78" fmla="*/ 2284 w 2403"/>
                      <a:gd name="T79" fmla="*/ 680 h 2402"/>
                      <a:gd name="T80" fmla="*/ 2349 w 2403"/>
                      <a:gd name="T81" fmla="*/ 844 h 2402"/>
                      <a:gd name="T82" fmla="*/ 2388 w 2403"/>
                      <a:gd name="T83" fmla="*/ 1019 h 2402"/>
                      <a:gd name="T84" fmla="*/ 2403 w 2403"/>
                      <a:gd name="T85" fmla="*/ 1202 h 2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403" h="2402">
                        <a:moveTo>
                          <a:pt x="2403" y="1202"/>
                        </a:moveTo>
                        <a:lnTo>
                          <a:pt x="2401" y="1264"/>
                        </a:lnTo>
                        <a:lnTo>
                          <a:pt x="2397" y="1325"/>
                        </a:lnTo>
                        <a:lnTo>
                          <a:pt x="2388" y="1384"/>
                        </a:lnTo>
                        <a:lnTo>
                          <a:pt x="2378" y="1444"/>
                        </a:lnTo>
                        <a:lnTo>
                          <a:pt x="2365" y="1502"/>
                        </a:lnTo>
                        <a:lnTo>
                          <a:pt x="2349" y="1559"/>
                        </a:lnTo>
                        <a:lnTo>
                          <a:pt x="2330" y="1614"/>
                        </a:lnTo>
                        <a:lnTo>
                          <a:pt x="2309" y="1670"/>
                        </a:lnTo>
                        <a:lnTo>
                          <a:pt x="2284" y="1723"/>
                        </a:lnTo>
                        <a:lnTo>
                          <a:pt x="2258" y="1774"/>
                        </a:lnTo>
                        <a:lnTo>
                          <a:pt x="2229" y="1824"/>
                        </a:lnTo>
                        <a:lnTo>
                          <a:pt x="2197" y="1874"/>
                        </a:lnTo>
                        <a:lnTo>
                          <a:pt x="2164" y="1920"/>
                        </a:lnTo>
                        <a:lnTo>
                          <a:pt x="2129" y="1966"/>
                        </a:lnTo>
                        <a:lnTo>
                          <a:pt x="2090" y="2010"/>
                        </a:lnTo>
                        <a:lnTo>
                          <a:pt x="2051" y="2052"/>
                        </a:lnTo>
                        <a:lnTo>
                          <a:pt x="2009" y="2091"/>
                        </a:lnTo>
                        <a:lnTo>
                          <a:pt x="1966" y="2129"/>
                        </a:lnTo>
                        <a:lnTo>
                          <a:pt x="1921" y="2165"/>
                        </a:lnTo>
                        <a:lnTo>
                          <a:pt x="1873" y="2198"/>
                        </a:lnTo>
                        <a:lnTo>
                          <a:pt x="1825" y="2229"/>
                        </a:lnTo>
                        <a:lnTo>
                          <a:pt x="1774" y="2258"/>
                        </a:lnTo>
                        <a:lnTo>
                          <a:pt x="1722" y="2285"/>
                        </a:lnTo>
                        <a:lnTo>
                          <a:pt x="1669" y="2308"/>
                        </a:lnTo>
                        <a:lnTo>
                          <a:pt x="1615" y="2330"/>
                        </a:lnTo>
                        <a:lnTo>
                          <a:pt x="1559" y="2349"/>
                        </a:lnTo>
                        <a:lnTo>
                          <a:pt x="1502" y="2365"/>
                        </a:lnTo>
                        <a:lnTo>
                          <a:pt x="1444" y="2379"/>
                        </a:lnTo>
                        <a:lnTo>
                          <a:pt x="1385" y="2389"/>
                        </a:lnTo>
                        <a:lnTo>
                          <a:pt x="1324" y="2397"/>
                        </a:lnTo>
                        <a:lnTo>
                          <a:pt x="1263" y="2401"/>
                        </a:lnTo>
                        <a:lnTo>
                          <a:pt x="1201" y="2402"/>
                        </a:lnTo>
                        <a:lnTo>
                          <a:pt x="1140" y="2401"/>
                        </a:lnTo>
                        <a:lnTo>
                          <a:pt x="1079" y="2397"/>
                        </a:lnTo>
                        <a:lnTo>
                          <a:pt x="1018" y="2389"/>
                        </a:lnTo>
                        <a:lnTo>
                          <a:pt x="959" y="2379"/>
                        </a:lnTo>
                        <a:lnTo>
                          <a:pt x="901" y="2365"/>
                        </a:lnTo>
                        <a:lnTo>
                          <a:pt x="845" y="2349"/>
                        </a:lnTo>
                        <a:lnTo>
                          <a:pt x="788" y="2330"/>
                        </a:lnTo>
                        <a:lnTo>
                          <a:pt x="733" y="2308"/>
                        </a:lnTo>
                        <a:lnTo>
                          <a:pt x="681" y="2285"/>
                        </a:lnTo>
                        <a:lnTo>
                          <a:pt x="629" y="2258"/>
                        </a:lnTo>
                        <a:lnTo>
                          <a:pt x="578" y="2229"/>
                        </a:lnTo>
                        <a:lnTo>
                          <a:pt x="530" y="2198"/>
                        </a:lnTo>
                        <a:lnTo>
                          <a:pt x="483" y="2165"/>
                        </a:lnTo>
                        <a:lnTo>
                          <a:pt x="438" y="2129"/>
                        </a:lnTo>
                        <a:lnTo>
                          <a:pt x="394" y="2091"/>
                        </a:lnTo>
                        <a:lnTo>
                          <a:pt x="352" y="2052"/>
                        </a:lnTo>
                        <a:lnTo>
                          <a:pt x="312" y="2010"/>
                        </a:lnTo>
                        <a:lnTo>
                          <a:pt x="274" y="1966"/>
                        </a:lnTo>
                        <a:lnTo>
                          <a:pt x="239" y="1920"/>
                        </a:lnTo>
                        <a:lnTo>
                          <a:pt x="204" y="1874"/>
                        </a:lnTo>
                        <a:lnTo>
                          <a:pt x="174" y="1824"/>
                        </a:lnTo>
                        <a:lnTo>
                          <a:pt x="145" y="1774"/>
                        </a:lnTo>
                        <a:lnTo>
                          <a:pt x="119" y="1723"/>
                        </a:lnTo>
                        <a:lnTo>
                          <a:pt x="94" y="1670"/>
                        </a:lnTo>
                        <a:lnTo>
                          <a:pt x="73" y="1614"/>
                        </a:lnTo>
                        <a:lnTo>
                          <a:pt x="54" y="1559"/>
                        </a:lnTo>
                        <a:lnTo>
                          <a:pt x="38" y="1502"/>
                        </a:lnTo>
                        <a:lnTo>
                          <a:pt x="25" y="1444"/>
                        </a:lnTo>
                        <a:lnTo>
                          <a:pt x="13" y="1384"/>
                        </a:lnTo>
                        <a:lnTo>
                          <a:pt x="6" y="1325"/>
                        </a:lnTo>
                        <a:lnTo>
                          <a:pt x="2" y="1264"/>
                        </a:lnTo>
                        <a:lnTo>
                          <a:pt x="0" y="1202"/>
                        </a:lnTo>
                        <a:lnTo>
                          <a:pt x="2" y="1139"/>
                        </a:lnTo>
                        <a:lnTo>
                          <a:pt x="6" y="1079"/>
                        </a:lnTo>
                        <a:lnTo>
                          <a:pt x="13" y="1019"/>
                        </a:lnTo>
                        <a:lnTo>
                          <a:pt x="25" y="960"/>
                        </a:lnTo>
                        <a:lnTo>
                          <a:pt x="38" y="902"/>
                        </a:lnTo>
                        <a:lnTo>
                          <a:pt x="54" y="844"/>
                        </a:lnTo>
                        <a:lnTo>
                          <a:pt x="73" y="789"/>
                        </a:lnTo>
                        <a:lnTo>
                          <a:pt x="94" y="734"/>
                        </a:lnTo>
                        <a:lnTo>
                          <a:pt x="119" y="680"/>
                        </a:lnTo>
                        <a:lnTo>
                          <a:pt x="145" y="630"/>
                        </a:lnTo>
                        <a:lnTo>
                          <a:pt x="174" y="579"/>
                        </a:lnTo>
                        <a:lnTo>
                          <a:pt x="204" y="530"/>
                        </a:lnTo>
                        <a:lnTo>
                          <a:pt x="239" y="483"/>
                        </a:lnTo>
                        <a:lnTo>
                          <a:pt x="274" y="437"/>
                        </a:lnTo>
                        <a:lnTo>
                          <a:pt x="312" y="394"/>
                        </a:lnTo>
                        <a:lnTo>
                          <a:pt x="352" y="352"/>
                        </a:lnTo>
                        <a:lnTo>
                          <a:pt x="394" y="312"/>
                        </a:lnTo>
                        <a:lnTo>
                          <a:pt x="438" y="275"/>
                        </a:lnTo>
                        <a:lnTo>
                          <a:pt x="483" y="239"/>
                        </a:lnTo>
                        <a:lnTo>
                          <a:pt x="530" y="205"/>
                        </a:lnTo>
                        <a:lnTo>
                          <a:pt x="578" y="173"/>
                        </a:lnTo>
                        <a:lnTo>
                          <a:pt x="629" y="146"/>
                        </a:lnTo>
                        <a:lnTo>
                          <a:pt x="681" y="118"/>
                        </a:lnTo>
                        <a:lnTo>
                          <a:pt x="733" y="95"/>
                        </a:lnTo>
                        <a:lnTo>
                          <a:pt x="788" y="73"/>
                        </a:lnTo>
                        <a:lnTo>
                          <a:pt x="845" y="55"/>
                        </a:lnTo>
                        <a:lnTo>
                          <a:pt x="901" y="37"/>
                        </a:lnTo>
                        <a:lnTo>
                          <a:pt x="959" y="24"/>
                        </a:lnTo>
                        <a:lnTo>
                          <a:pt x="1018" y="14"/>
                        </a:lnTo>
                        <a:lnTo>
                          <a:pt x="1079" y="7"/>
                        </a:lnTo>
                        <a:lnTo>
                          <a:pt x="1140" y="1"/>
                        </a:lnTo>
                        <a:lnTo>
                          <a:pt x="1201" y="0"/>
                        </a:lnTo>
                        <a:lnTo>
                          <a:pt x="1263" y="1"/>
                        </a:lnTo>
                        <a:lnTo>
                          <a:pt x="1324" y="7"/>
                        </a:lnTo>
                        <a:lnTo>
                          <a:pt x="1385" y="14"/>
                        </a:lnTo>
                        <a:lnTo>
                          <a:pt x="1444" y="24"/>
                        </a:lnTo>
                        <a:lnTo>
                          <a:pt x="1502" y="37"/>
                        </a:lnTo>
                        <a:lnTo>
                          <a:pt x="1559" y="55"/>
                        </a:lnTo>
                        <a:lnTo>
                          <a:pt x="1615" y="73"/>
                        </a:lnTo>
                        <a:lnTo>
                          <a:pt x="1669" y="95"/>
                        </a:lnTo>
                        <a:lnTo>
                          <a:pt x="1722" y="118"/>
                        </a:lnTo>
                        <a:lnTo>
                          <a:pt x="1774" y="146"/>
                        </a:lnTo>
                        <a:lnTo>
                          <a:pt x="1825" y="173"/>
                        </a:lnTo>
                        <a:lnTo>
                          <a:pt x="1873" y="205"/>
                        </a:lnTo>
                        <a:lnTo>
                          <a:pt x="1921" y="239"/>
                        </a:lnTo>
                        <a:lnTo>
                          <a:pt x="1966" y="275"/>
                        </a:lnTo>
                        <a:lnTo>
                          <a:pt x="2009" y="312"/>
                        </a:lnTo>
                        <a:lnTo>
                          <a:pt x="2051" y="352"/>
                        </a:lnTo>
                        <a:lnTo>
                          <a:pt x="2090" y="394"/>
                        </a:lnTo>
                        <a:lnTo>
                          <a:pt x="2129" y="437"/>
                        </a:lnTo>
                        <a:lnTo>
                          <a:pt x="2164" y="483"/>
                        </a:lnTo>
                        <a:lnTo>
                          <a:pt x="2197" y="530"/>
                        </a:lnTo>
                        <a:lnTo>
                          <a:pt x="2229" y="579"/>
                        </a:lnTo>
                        <a:lnTo>
                          <a:pt x="2258" y="630"/>
                        </a:lnTo>
                        <a:lnTo>
                          <a:pt x="2284" y="680"/>
                        </a:lnTo>
                        <a:lnTo>
                          <a:pt x="2309" y="734"/>
                        </a:lnTo>
                        <a:lnTo>
                          <a:pt x="2330" y="789"/>
                        </a:lnTo>
                        <a:lnTo>
                          <a:pt x="2349" y="844"/>
                        </a:lnTo>
                        <a:lnTo>
                          <a:pt x="2365" y="902"/>
                        </a:lnTo>
                        <a:lnTo>
                          <a:pt x="2378" y="960"/>
                        </a:lnTo>
                        <a:lnTo>
                          <a:pt x="2388" y="1019"/>
                        </a:lnTo>
                        <a:lnTo>
                          <a:pt x="2397" y="1079"/>
                        </a:lnTo>
                        <a:lnTo>
                          <a:pt x="2401" y="1139"/>
                        </a:lnTo>
                        <a:lnTo>
                          <a:pt x="2403" y="1202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2" name="Freeform 11"/>
                  <p:cNvSpPr>
                    <a:spLocks/>
                  </p:cNvSpPr>
                  <p:nvPr/>
                </p:nvSpPr>
                <p:spPr bwMode="auto">
                  <a:xfrm>
                    <a:off x="4975745" y="5391363"/>
                    <a:ext cx="972252" cy="972253"/>
                  </a:xfrm>
                  <a:custGeom>
                    <a:avLst/>
                    <a:gdLst>
                      <a:gd name="T0" fmla="*/ 1707 w 1713"/>
                      <a:gd name="T1" fmla="*/ 943 h 1712"/>
                      <a:gd name="T2" fmla="*/ 1686 w 1713"/>
                      <a:gd name="T3" fmla="*/ 1070 h 1712"/>
                      <a:gd name="T4" fmla="*/ 1645 w 1713"/>
                      <a:gd name="T5" fmla="*/ 1189 h 1712"/>
                      <a:gd name="T6" fmla="*/ 1589 w 1713"/>
                      <a:gd name="T7" fmla="*/ 1299 h 1712"/>
                      <a:gd name="T8" fmla="*/ 1518 w 1713"/>
                      <a:gd name="T9" fmla="*/ 1400 h 1712"/>
                      <a:gd name="T10" fmla="*/ 1432 w 1713"/>
                      <a:gd name="T11" fmla="*/ 1489 h 1712"/>
                      <a:gd name="T12" fmla="*/ 1335 w 1713"/>
                      <a:gd name="T13" fmla="*/ 1565 h 1712"/>
                      <a:gd name="T14" fmla="*/ 1228 w 1713"/>
                      <a:gd name="T15" fmla="*/ 1628 h 1712"/>
                      <a:gd name="T16" fmla="*/ 1111 w 1713"/>
                      <a:gd name="T17" fmla="*/ 1673 h 1712"/>
                      <a:gd name="T18" fmla="*/ 986 w 1713"/>
                      <a:gd name="T19" fmla="*/ 1702 h 1712"/>
                      <a:gd name="T20" fmla="*/ 856 w 1713"/>
                      <a:gd name="T21" fmla="*/ 1712 h 1712"/>
                      <a:gd name="T22" fmla="*/ 725 w 1713"/>
                      <a:gd name="T23" fmla="*/ 1702 h 1712"/>
                      <a:gd name="T24" fmla="*/ 602 w 1713"/>
                      <a:gd name="T25" fmla="*/ 1673 h 1712"/>
                      <a:gd name="T26" fmla="*/ 485 w 1713"/>
                      <a:gd name="T27" fmla="*/ 1628 h 1712"/>
                      <a:gd name="T28" fmla="*/ 378 w 1713"/>
                      <a:gd name="T29" fmla="*/ 1565 h 1712"/>
                      <a:gd name="T30" fmla="*/ 281 w 1713"/>
                      <a:gd name="T31" fmla="*/ 1489 h 1712"/>
                      <a:gd name="T32" fmla="*/ 195 w 1713"/>
                      <a:gd name="T33" fmla="*/ 1400 h 1712"/>
                      <a:gd name="T34" fmla="*/ 124 w 1713"/>
                      <a:gd name="T35" fmla="*/ 1299 h 1712"/>
                      <a:gd name="T36" fmla="*/ 68 w 1713"/>
                      <a:gd name="T37" fmla="*/ 1189 h 1712"/>
                      <a:gd name="T38" fmla="*/ 27 w 1713"/>
                      <a:gd name="T39" fmla="*/ 1070 h 1712"/>
                      <a:gd name="T40" fmla="*/ 4 w 1713"/>
                      <a:gd name="T41" fmla="*/ 943 h 1712"/>
                      <a:gd name="T42" fmla="*/ 1 w 1713"/>
                      <a:gd name="T43" fmla="*/ 812 h 1712"/>
                      <a:gd name="T44" fmla="*/ 17 w 1713"/>
                      <a:gd name="T45" fmla="*/ 683 h 1712"/>
                      <a:gd name="T46" fmla="*/ 52 w 1713"/>
                      <a:gd name="T47" fmla="*/ 562 h 1712"/>
                      <a:gd name="T48" fmla="*/ 104 w 1713"/>
                      <a:gd name="T49" fmla="*/ 447 h 1712"/>
                      <a:gd name="T50" fmla="*/ 171 w 1713"/>
                      <a:gd name="T51" fmla="*/ 343 h 1712"/>
                      <a:gd name="T52" fmla="*/ 250 w 1713"/>
                      <a:gd name="T53" fmla="*/ 250 h 1712"/>
                      <a:gd name="T54" fmla="*/ 345 w 1713"/>
                      <a:gd name="T55" fmla="*/ 169 h 1712"/>
                      <a:gd name="T56" fmla="*/ 449 w 1713"/>
                      <a:gd name="T57" fmla="*/ 103 h 1712"/>
                      <a:gd name="T58" fmla="*/ 562 w 1713"/>
                      <a:gd name="T59" fmla="*/ 52 h 1712"/>
                      <a:gd name="T60" fmla="*/ 683 w 1713"/>
                      <a:gd name="T61" fmla="*/ 17 h 1712"/>
                      <a:gd name="T62" fmla="*/ 812 w 1713"/>
                      <a:gd name="T63" fmla="*/ 1 h 1712"/>
                      <a:gd name="T64" fmla="*/ 944 w 1713"/>
                      <a:gd name="T65" fmla="*/ 4 h 1712"/>
                      <a:gd name="T66" fmla="*/ 1070 w 1713"/>
                      <a:gd name="T67" fmla="*/ 26 h 1712"/>
                      <a:gd name="T68" fmla="*/ 1189 w 1713"/>
                      <a:gd name="T69" fmla="*/ 66 h 1712"/>
                      <a:gd name="T70" fmla="*/ 1300 w 1713"/>
                      <a:gd name="T71" fmla="*/ 123 h 1712"/>
                      <a:gd name="T72" fmla="*/ 1400 w 1713"/>
                      <a:gd name="T73" fmla="*/ 195 h 1712"/>
                      <a:gd name="T74" fmla="*/ 1490 w 1713"/>
                      <a:gd name="T75" fmla="*/ 279 h 1712"/>
                      <a:gd name="T76" fmla="*/ 1567 w 1713"/>
                      <a:gd name="T77" fmla="*/ 376 h 1712"/>
                      <a:gd name="T78" fmla="*/ 1628 w 1713"/>
                      <a:gd name="T79" fmla="*/ 485 h 1712"/>
                      <a:gd name="T80" fmla="*/ 1674 w 1713"/>
                      <a:gd name="T81" fmla="*/ 601 h 1712"/>
                      <a:gd name="T82" fmla="*/ 1703 w 1713"/>
                      <a:gd name="T83" fmla="*/ 725 h 1712"/>
                      <a:gd name="T84" fmla="*/ 1713 w 1713"/>
                      <a:gd name="T85" fmla="*/ 856 h 1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1713" h="1712">
                        <a:moveTo>
                          <a:pt x="1713" y="856"/>
                        </a:moveTo>
                        <a:lnTo>
                          <a:pt x="1712" y="899"/>
                        </a:lnTo>
                        <a:lnTo>
                          <a:pt x="1707" y="943"/>
                        </a:lnTo>
                        <a:lnTo>
                          <a:pt x="1703" y="986"/>
                        </a:lnTo>
                        <a:lnTo>
                          <a:pt x="1696" y="1028"/>
                        </a:lnTo>
                        <a:lnTo>
                          <a:pt x="1686" y="1070"/>
                        </a:lnTo>
                        <a:lnTo>
                          <a:pt x="1674" y="1111"/>
                        </a:lnTo>
                        <a:lnTo>
                          <a:pt x="1661" y="1150"/>
                        </a:lnTo>
                        <a:lnTo>
                          <a:pt x="1645" y="1189"/>
                        </a:lnTo>
                        <a:lnTo>
                          <a:pt x="1628" y="1226"/>
                        </a:lnTo>
                        <a:lnTo>
                          <a:pt x="1609" y="1264"/>
                        </a:lnTo>
                        <a:lnTo>
                          <a:pt x="1589" y="1299"/>
                        </a:lnTo>
                        <a:lnTo>
                          <a:pt x="1567" y="1334"/>
                        </a:lnTo>
                        <a:lnTo>
                          <a:pt x="1542" y="1368"/>
                        </a:lnTo>
                        <a:lnTo>
                          <a:pt x="1518" y="1400"/>
                        </a:lnTo>
                        <a:lnTo>
                          <a:pt x="1490" y="1431"/>
                        </a:lnTo>
                        <a:lnTo>
                          <a:pt x="1461" y="1461"/>
                        </a:lnTo>
                        <a:lnTo>
                          <a:pt x="1432" y="1489"/>
                        </a:lnTo>
                        <a:lnTo>
                          <a:pt x="1400" y="1516"/>
                        </a:lnTo>
                        <a:lnTo>
                          <a:pt x="1369" y="1542"/>
                        </a:lnTo>
                        <a:lnTo>
                          <a:pt x="1335" y="1565"/>
                        </a:lnTo>
                        <a:lnTo>
                          <a:pt x="1300" y="1587"/>
                        </a:lnTo>
                        <a:lnTo>
                          <a:pt x="1264" y="1609"/>
                        </a:lnTo>
                        <a:lnTo>
                          <a:pt x="1228" y="1628"/>
                        </a:lnTo>
                        <a:lnTo>
                          <a:pt x="1189" y="1645"/>
                        </a:lnTo>
                        <a:lnTo>
                          <a:pt x="1151" y="1660"/>
                        </a:lnTo>
                        <a:lnTo>
                          <a:pt x="1111" y="1673"/>
                        </a:lnTo>
                        <a:lnTo>
                          <a:pt x="1070" y="1684"/>
                        </a:lnTo>
                        <a:lnTo>
                          <a:pt x="1030" y="1694"/>
                        </a:lnTo>
                        <a:lnTo>
                          <a:pt x="986" y="1702"/>
                        </a:lnTo>
                        <a:lnTo>
                          <a:pt x="944" y="1707"/>
                        </a:lnTo>
                        <a:lnTo>
                          <a:pt x="901" y="1710"/>
                        </a:lnTo>
                        <a:lnTo>
                          <a:pt x="856" y="1712"/>
                        </a:lnTo>
                        <a:lnTo>
                          <a:pt x="812" y="1710"/>
                        </a:lnTo>
                        <a:lnTo>
                          <a:pt x="769" y="1707"/>
                        </a:lnTo>
                        <a:lnTo>
                          <a:pt x="725" y="1702"/>
                        </a:lnTo>
                        <a:lnTo>
                          <a:pt x="683" y="1694"/>
                        </a:lnTo>
                        <a:lnTo>
                          <a:pt x="643" y="1684"/>
                        </a:lnTo>
                        <a:lnTo>
                          <a:pt x="602" y="1673"/>
                        </a:lnTo>
                        <a:lnTo>
                          <a:pt x="562" y="1660"/>
                        </a:lnTo>
                        <a:lnTo>
                          <a:pt x="523" y="1645"/>
                        </a:lnTo>
                        <a:lnTo>
                          <a:pt x="485" y="1628"/>
                        </a:lnTo>
                        <a:lnTo>
                          <a:pt x="449" y="1609"/>
                        </a:lnTo>
                        <a:lnTo>
                          <a:pt x="413" y="1587"/>
                        </a:lnTo>
                        <a:lnTo>
                          <a:pt x="378" y="1565"/>
                        </a:lnTo>
                        <a:lnTo>
                          <a:pt x="345" y="1542"/>
                        </a:lnTo>
                        <a:lnTo>
                          <a:pt x="311" y="1516"/>
                        </a:lnTo>
                        <a:lnTo>
                          <a:pt x="281" y="1489"/>
                        </a:lnTo>
                        <a:lnTo>
                          <a:pt x="250" y="1461"/>
                        </a:lnTo>
                        <a:lnTo>
                          <a:pt x="223" y="1431"/>
                        </a:lnTo>
                        <a:lnTo>
                          <a:pt x="195" y="1400"/>
                        </a:lnTo>
                        <a:lnTo>
                          <a:pt x="171" y="1368"/>
                        </a:lnTo>
                        <a:lnTo>
                          <a:pt x="146" y="1334"/>
                        </a:lnTo>
                        <a:lnTo>
                          <a:pt x="124" y="1299"/>
                        </a:lnTo>
                        <a:lnTo>
                          <a:pt x="104" y="1264"/>
                        </a:lnTo>
                        <a:lnTo>
                          <a:pt x="85" y="1226"/>
                        </a:lnTo>
                        <a:lnTo>
                          <a:pt x="68" y="1189"/>
                        </a:lnTo>
                        <a:lnTo>
                          <a:pt x="52" y="1150"/>
                        </a:lnTo>
                        <a:lnTo>
                          <a:pt x="39" y="1111"/>
                        </a:lnTo>
                        <a:lnTo>
                          <a:pt x="27" y="1070"/>
                        </a:lnTo>
                        <a:lnTo>
                          <a:pt x="17" y="1028"/>
                        </a:lnTo>
                        <a:lnTo>
                          <a:pt x="10" y="986"/>
                        </a:lnTo>
                        <a:lnTo>
                          <a:pt x="4" y="943"/>
                        </a:lnTo>
                        <a:lnTo>
                          <a:pt x="1" y="899"/>
                        </a:lnTo>
                        <a:lnTo>
                          <a:pt x="0" y="856"/>
                        </a:lnTo>
                        <a:lnTo>
                          <a:pt x="1" y="812"/>
                        </a:lnTo>
                        <a:lnTo>
                          <a:pt x="4" y="767"/>
                        </a:lnTo>
                        <a:lnTo>
                          <a:pt x="10" y="725"/>
                        </a:lnTo>
                        <a:lnTo>
                          <a:pt x="17" y="683"/>
                        </a:lnTo>
                        <a:lnTo>
                          <a:pt x="27" y="641"/>
                        </a:lnTo>
                        <a:lnTo>
                          <a:pt x="39" y="601"/>
                        </a:lnTo>
                        <a:lnTo>
                          <a:pt x="52" y="562"/>
                        </a:lnTo>
                        <a:lnTo>
                          <a:pt x="68" y="523"/>
                        </a:lnTo>
                        <a:lnTo>
                          <a:pt x="85" y="485"/>
                        </a:lnTo>
                        <a:lnTo>
                          <a:pt x="104" y="447"/>
                        </a:lnTo>
                        <a:lnTo>
                          <a:pt x="124" y="411"/>
                        </a:lnTo>
                        <a:lnTo>
                          <a:pt x="146" y="376"/>
                        </a:lnTo>
                        <a:lnTo>
                          <a:pt x="171" y="343"/>
                        </a:lnTo>
                        <a:lnTo>
                          <a:pt x="195" y="311"/>
                        </a:lnTo>
                        <a:lnTo>
                          <a:pt x="223" y="279"/>
                        </a:lnTo>
                        <a:lnTo>
                          <a:pt x="250" y="250"/>
                        </a:lnTo>
                        <a:lnTo>
                          <a:pt x="281" y="221"/>
                        </a:lnTo>
                        <a:lnTo>
                          <a:pt x="311" y="195"/>
                        </a:lnTo>
                        <a:lnTo>
                          <a:pt x="345" y="169"/>
                        </a:lnTo>
                        <a:lnTo>
                          <a:pt x="378" y="146"/>
                        </a:lnTo>
                        <a:lnTo>
                          <a:pt x="413" y="123"/>
                        </a:lnTo>
                        <a:lnTo>
                          <a:pt x="449" y="103"/>
                        </a:lnTo>
                        <a:lnTo>
                          <a:pt x="485" y="84"/>
                        </a:lnTo>
                        <a:lnTo>
                          <a:pt x="523" y="66"/>
                        </a:lnTo>
                        <a:lnTo>
                          <a:pt x="562" y="52"/>
                        </a:lnTo>
                        <a:lnTo>
                          <a:pt x="602" y="37"/>
                        </a:lnTo>
                        <a:lnTo>
                          <a:pt x="643" y="26"/>
                        </a:lnTo>
                        <a:lnTo>
                          <a:pt x="683" y="17"/>
                        </a:lnTo>
                        <a:lnTo>
                          <a:pt x="725" y="10"/>
                        </a:lnTo>
                        <a:lnTo>
                          <a:pt x="769" y="4"/>
                        </a:lnTo>
                        <a:lnTo>
                          <a:pt x="812" y="1"/>
                        </a:lnTo>
                        <a:lnTo>
                          <a:pt x="856" y="0"/>
                        </a:lnTo>
                        <a:lnTo>
                          <a:pt x="901" y="1"/>
                        </a:lnTo>
                        <a:lnTo>
                          <a:pt x="944" y="4"/>
                        </a:lnTo>
                        <a:lnTo>
                          <a:pt x="986" y="10"/>
                        </a:lnTo>
                        <a:lnTo>
                          <a:pt x="1030" y="17"/>
                        </a:lnTo>
                        <a:lnTo>
                          <a:pt x="1070" y="26"/>
                        </a:lnTo>
                        <a:lnTo>
                          <a:pt x="1111" y="37"/>
                        </a:lnTo>
                        <a:lnTo>
                          <a:pt x="1151" y="52"/>
                        </a:lnTo>
                        <a:lnTo>
                          <a:pt x="1189" y="66"/>
                        </a:lnTo>
                        <a:lnTo>
                          <a:pt x="1228" y="84"/>
                        </a:lnTo>
                        <a:lnTo>
                          <a:pt x="1264" y="103"/>
                        </a:lnTo>
                        <a:lnTo>
                          <a:pt x="1300" y="123"/>
                        </a:lnTo>
                        <a:lnTo>
                          <a:pt x="1335" y="146"/>
                        </a:lnTo>
                        <a:lnTo>
                          <a:pt x="1369" y="169"/>
                        </a:lnTo>
                        <a:lnTo>
                          <a:pt x="1400" y="195"/>
                        </a:lnTo>
                        <a:lnTo>
                          <a:pt x="1432" y="221"/>
                        </a:lnTo>
                        <a:lnTo>
                          <a:pt x="1461" y="250"/>
                        </a:lnTo>
                        <a:lnTo>
                          <a:pt x="1490" y="279"/>
                        </a:lnTo>
                        <a:lnTo>
                          <a:pt x="1518" y="311"/>
                        </a:lnTo>
                        <a:lnTo>
                          <a:pt x="1542" y="343"/>
                        </a:lnTo>
                        <a:lnTo>
                          <a:pt x="1567" y="376"/>
                        </a:lnTo>
                        <a:lnTo>
                          <a:pt x="1589" y="411"/>
                        </a:lnTo>
                        <a:lnTo>
                          <a:pt x="1609" y="447"/>
                        </a:lnTo>
                        <a:lnTo>
                          <a:pt x="1628" y="485"/>
                        </a:lnTo>
                        <a:lnTo>
                          <a:pt x="1645" y="523"/>
                        </a:lnTo>
                        <a:lnTo>
                          <a:pt x="1661" y="562"/>
                        </a:lnTo>
                        <a:lnTo>
                          <a:pt x="1674" y="601"/>
                        </a:lnTo>
                        <a:lnTo>
                          <a:pt x="1686" y="641"/>
                        </a:lnTo>
                        <a:lnTo>
                          <a:pt x="1696" y="683"/>
                        </a:lnTo>
                        <a:lnTo>
                          <a:pt x="1703" y="725"/>
                        </a:lnTo>
                        <a:lnTo>
                          <a:pt x="1707" y="767"/>
                        </a:lnTo>
                        <a:lnTo>
                          <a:pt x="1712" y="812"/>
                        </a:lnTo>
                        <a:lnTo>
                          <a:pt x="1713" y="85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5" name="Group 3"/>
                  <p:cNvGrpSpPr/>
                  <p:nvPr/>
                </p:nvGrpSpPr>
                <p:grpSpPr>
                  <a:xfrm rot="18834351">
                    <a:off x="5211683" y="5592429"/>
                    <a:ext cx="554552" cy="617726"/>
                    <a:chOff x="5188594" y="5604204"/>
                    <a:chExt cx="554552" cy="617726"/>
                  </a:xfrm>
                </p:grpSpPr>
                <p:sp>
                  <p:nvSpPr>
                    <p:cNvPr id="13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5188594" y="5604204"/>
                      <a:ext cx="359275" cy="359273"/>
                    </a:xfrm>
                    <a:custGeom>
                      <a:avLst/>
                      <a:gdLst>
                        <a:gd name="T0" fmla="*/ 537 w 633"/>
                        <a:gd name="T1" fmla="*/ 631 h 631"/>
                        <a:gd name="T2" fmla="*/ 520 w 633"/>
                        <a:gd name="T3" fmla="*/ 628 h 631"/>
                        <a:gd name="T4" fmla="*/ 504 w 633"/>
                        <a:gd name="T5" fmla="*/ 621 h 631"/>
                        <a:gd name="T6" fmla="*/ 490 w 633"/>
                        <a:gd name="T7" fmla="*/ 613 h 631"/>
                        <a:gd name="T8" fmla="*/ 26 w 633"/>
                        <a:gd name="T9" fmla="*/ 149 h 631"/>
                        <a:gd name="T10" fmla="*/ 15 w 633"/>
                        <a:gd name="T11" fmla="*/ 135 h 631"/>
                        <a:gd name="T12" fmla="*/ 7 w 633"/>
                        <a:gd name="T13" fmla="*/ 120 h 631"/>
                        <a:gd name="T14" fmla="*/ 1 w 633"/>
                        <a:gd name="T15" fmla="*/ 104 h 631"/>
                        <a:gd name="T16" fmla="*/ 0 w 633"/>
                        <a:gd name="T17" fmla="*/ 87 h 631"/>
                        <a:gd name="T18" fmla="*/ 1 w 633"/>
                        <a:gd name="T19" fmla="*/ 71 h 631"/>
                        <a:gd name="T20" fmla="*/ 7 w 633"/>
                        <a:gd name="T21" fmla="*/ 53 h 631"/>
                        <a:gd name="T22" fmla="*/ 15 w 633"/>
                        <a:gd name="T23" fmla="*/ 39 h 631"/>
                        <a:gd name="T24" fmla="*/ 26 w 633"/>
                        <a:gd name="T25" fmla="*/ 24 h 631"/>
                        <a:gd name="T26" fmla="*/ 39 w 633"/>
                        <a:gd name="T27" fmla="*/ 14 h 631"/>
                        <a:gd name="T28" fmla="*/ 55 w 633"/>
                        <a:gd name="T29" fmla="*/ 6 h 631"/>
                        <a:gd name="T30" fmla="*/ 71 w 633"/>
                        <a:gd name="T31" fmla="*/ 1 h 631"/>
                        <a:gd name="T32" fmla="*/ 88 w 633"/>
                        <a:gd name="T33" fmla="*/ 0 h 631"/>
                        <a:gd name="T34" fmla="*/ 104 w 633"/>
                        <a:gd name="T35" fmla="*/ 1 h 631"/>
                        <a:gd name="T36" fmla="*/ 120 w 633"/>
                        <a:gd name="T37" fmla="*/ 6 h 631"/>
                        <a:gd name="T38" fmla="*/ 136 w 633"/>
                        <a:gd name="T39" fmla="*/ 14 h 631"/>
                        <a:gd name="T40" fmla="*/ 149 w 633"/>
                        <a:gd name="T41" fmla="*/ 24 h 631"/>
                        <a:gd name="T42" fmla="*/ 613 w 633"/>
                        <a:gd name="T43" fmla="*/ 489 h 631"/>
                        <a:gd name="T44" fmla="*/ 623 w 633"/>
                        <a:gd name="T45" fmla="*/ 504 h 631"/>
                        <a:gd name="T46" fmla="*/ 629 w 633"/>
                        <a:gd name="T47" fmla="*/ 520 h 631"/>
                        <a:gd name="T48" fmla="*/ 633 w 633"/>
                        <a:gd name="T49" fmla="*/ 536 h 631"/>
                        <a:gd name="T50" fmla="*/ 633 w 633"/>
                        <a:gd name="T51" fmla="*/ 553 h 631"/>
                        <a:gd name="T52" fmla="*/ 629 w 633"/>
                        <a:gd name="T53" fmla="*/ 569 h 631"/>
                        <a:gd name="T54" fmla="*/ 623 w 633"/>
                        <a:gd name="T55" fmla="*/ 585 h 631"/>
                        <a:gd name="T56" fmla="*/ 613 w 633"/>
                        <a:gd name="T57" fmla="*/ 599 h 631"/>
                        <a:gd name="T58" fmla="*/ 601 w 633"/>
                        <a:gd name="T59" fmla="*/ 613 h 631"/>
                        <a:gd name="T60" fmla="*/ 587 w 633"/>
                        <a:gd name="T61" fmla="*/ 621 h 631"/>
                        <a:gd name="T62" fmla="*/ 571 w 633"/>
                        <a:gd name="T63" fmla="*/ 628 h 631"/>
                        <a:gd name="T64" fmla="*/ 553 w 633"/>
                        <a:gd name="T65" fmla="*/ 631 h 6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633" h="631">
                          <a:moveTo>
                            <a:pt x="545" y="631"/>
                          </a:moveTo>
                          <a:lnTo>
                            <a:pt x="537" y="631"/>
                          </a:lnTo>
                          <a:lnTo>
                            <a:pt x="529" y="630"/>
                          </a:lnTo>
                          <a:lnTo>
                            <a:pt x="520" y="628"/>
                          </a:lnTo>
                          <a:lnTo>
                            <a:pt x="513" y="626"/>
                          </a:lnTo>
                          <a:lnTo>
                            <a:pt x="504" y="621"/>
                          </a:lnTo>
                          <a:lnTo>
                            <a:pt x="497" y="617"/>
                          </a:lnTo>
                          <a:lnTo>
                            <a:pt x="490" y="613"/>
                          </a:lnTo>
                          <a:lnTo>
                            <a:pt x="484" y="607"/>
                          </a:lnTo>
                          <a:lnTo>
                            <a:pt x="26" y="149"/>
                          </a:lnTo>
                          <a:lnTo>
                            <a:pt x="20" y="142"/>
                          </a:lnTo>
                          <a:lnTo>
                            <a:pt x="15" y="135"/>
                          </a:lnTo>
                          <a:lnTo>
                            <a:pt x="10" y="127"/>
                          </a:lnTo>
                          <a:lnTo>
                            <a:pt x="7" y="120"/>
                          </a:lnTo>
                          <a:lnTo>
                            <a:pt x="4" y="111"/>
                          </a:lnTo>
                          <a:lnTo>
                            <a:pt x="1" y="104"/>
                          </a:lnTo>
                          <a:lnTo>
                            <a:pt x="0" y="95"/>
                          </a:lnTo>
                          <a:lnTo>
                            <a:pt x="0" y="87"/>
                          </a:lnTo>
                          <a:lnTo>
                            <a:pt x="0" y="78"/>
                          </a:lnTo>
                          <a:lnTo>
                            <a:pt x="1" y="71"/>
                          </a:lnTo>
                          <a:lnTo>
                            <a:pt x="4" y="62"/>
                          </a:lnTo>
                          <a:lnTo>
                            <a:pt x="7" y="53"/>
                          </a:lnTo>
                          <a:lnTo>
                            <a:pt x="10" y="46"/>
                          </a:lnTo>
                          <a:lnTo>
                            <a:pt x="15" y="39"/>
                          </a:lnTo>
                          <a:lnTo>
                            <a:pt x="20" y="32"/>
                          </a:lnTo>
                          <a:lnTo>
                            <a:pt x="26" y="24"/>
                          </a:lnTo>
                          <a:lnTo>
                            <a:pt x="32" y="19"/>
                          </a:lnTo>
                          <a:lnTo>
                            <a:pt x="39" y="14"/>
                          </a:lnTo>
                          <a:lnTo>
                            <a:pt x="46" y="10"/>
                          </a:lnTo>
                          <a:lnTo>
                            <a:pt x="55" y="6"/>
                          </a:lnTo>
                          <a:lnTo>
                            <a:pt x="62" y="3"/>
                          </a:lnTo>
                          <a:lnTo>
                            <a:pt x="71" y="1"/>
                          </a:lnTo>
                          <a:lnTo>
                            <a:pt x="80" y="0"/>
                          </a:lnTo>
                          <a:lnTo>
                            <a:pt x="88" y="0"/>
                          </a:lnTo>
                          <a:lnTo>
                            <a:pt x="96" y="0"/>
                          </a:lnTo>
                          <a:lnTo>
                            <a:pt x="104" y="1"/>
                          </a:lnTo>
                          <a:lnTo>
                            <a:pt x="113" y="3"/>
                          </a:lnTo>
                          <a:lnTo>
                            <a:pt x="120" y="6"/>
                          </a:lnTo>
                          <a:lnTo>
                            <a:pt x="129" y="10"/>
                          </a:lnTo>
                          <a:lnTo>
                            <a:pt x="136" y="14"/>
                          </a:lnTo>
                          <a:lnTo>
                            <a:pt x="143" y="19"/>
                          </a:lnTo>
                          <a:lnTo>
                            <a:pt x="149" y="24"/>
                          </a:lnTo>
                          <a:lnTo>
                            <a:pt x="607" y="482"/>
                          </a:lnTo>
                          <a:lnTo>
                            <a:pt x="613" y="489"/>
                          </a:lnTo>
                          <a:lnTo>
                            <a:pt x="618" y="497"/>
                          </a:lnTo>
                          <a:lnTo>
                            <a:pt x="623" y="504"/>
                          </a:lnTo>
                          <a:lnTo>
                            <a:pt x="626" y="511"/>
                          </a:lnTo>
                          <a:lnTo>
                            <a:pt x="629" y="520"/>
                          </a:lnTo>
                          <a:lnTo>
                            <a:pt x="631" y="529"/>
                          </a:lnTo>
                          <a:lnTo>
                            <a:pt x="633" y="536"/>
                          </a:lnTo>
                          <a:lnTo>
                            <a:pt x="633" y="544"/>
                          </a:lnTo>
                          <a:lnTo>
                            <a:pt x="633" y="553"/>
                          </a:lnTo>
                          <a:lnTo>
                            <a:pt x="631" y="562"/>
                          </a:lnTo>
                          <a:lnTo>
                            <a:pt x="629" y="569"/>
                          </a:lnTo>
                          <a:lnTo>
                            <a:pt x="626" y="578"/>
                          </a:lnTo>
                          <a:lnTo>
                            <a:pt x="623" y="585"/>
                          </a:lnTo>
                          <a:lnTo>
                            <a:pt x="618" y="592"/>
                          </a:lnTo>
                          <a:lnTo>
                            <a:pt x="613" y="599"/>
                          </a:lnTo>
                          <a:lnTo>
                            <a:pt x="607" y="607"/>
                          </a:lnTo>
                          <a:lnTo>
                            <a:pt x="601" y="613"/>
                          </a:lnTo>
                          <a:lnTo>
                            <a:pt x="594" y="617"/>
                          </a:lnTo>
                          <a:lnTo>
                            <a:pt x="587" y="621"/>
                          </a:lnTo>
                          <a:lnTo>
                            <a:pt x="578" y="626"/>
                          </a:lnTo>
                          <a:lnTo>
                            <a:pt x="571" y="628"/>
                          </a:lnTo>
                          <a:lnTo>
                            <a:pt x="562" y="630"/>
                          </a:lnTo>
                          <a:lnTo>
                            <a:pt x="553" y="631"/>
                          </a:lnTo>
                          <a:lnTo>
                            <a:pt x="545" y="631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5298735" y="5775819"/>
                      <a:ext cx="444411" cy="446111"/>
                    </a:xfrm>
                    <a:custGeom>
                      <a:avLst/>
                      <a:gdLst>
                        <a:gd name="T0" fmla="*/ 18 w 785"/>
                        <a:gd name="T1" fmla="*/ 523 h 786"/>
                        <a:gd name="T2" fmla="*/ 13 w 785"/>
                        <a:gd name="T3" fmla="*/ 528 h 786"/>
                        <a:gd name="T4" fmla="*/ 9 w 785"/>
                        <a:gd name="T5" fmla="*/ 534 h 786"/>
                        <a:gd name="T6" fmla="*/ 5 w 785"/>
                        <a:gd name="T7" fmla="*/ 540 h 786"/>
                        <a:gd name="T8" fmla="*/ 3 w 785"/>
                        <a:gd name="T9" fmla="*/ 546 h 786"/>
                        <a:gd name="T10" fmla="*/ 0 w 785"/>
                        <a:gd name="T11" fmla="*/ 552 h 786"/>
                        <a:gd name="T12" fmla="*/ 0 w 785"/>
                        <a:gd name="T13" fmla="*/ 557 h 786"/>
                        <a:gd name="T14" fmla="*/ 0 w 785"/>
                        <a:gd name="T15" fmla="*/ 563 h 786"/>
                        <a:gd name="T16" fmla="*/ 2 w 785"/>
                        <a:gd name="T17" fmla="*/ 568 h 786"/>
                        <a:gd name="T18" fmla="*/ 3 w 785"/>
                        <a:gd name="T19" fmla="*/ 573 h 786"/>
                        <a:gd name="T20" fmla="*/ 6 w 785"/>
                        <a:gd name="T21" fmla="*/ 578 h 786"/>
                        <a:gd name="T22" fmla="*/ 9 w 785"/>
                        <a:gd name="T23" fmla="*/ 582 h 786"/>
                        <a:gd name="T24" fmla="*/ 13 w 785"/>
                        <a:gd name="T25" fmla="*/ 586 h 786"/>
                        <a:gd name="T26" fmla="*/ 19 w 785"/>
                        <a:gd name="T27" fmla="*/ 591 h 786"/>
                        <a:gd name="T28" fmla="*/ 25 w 785"/>
                        <a:gd name="T29" fmla="*/ 594 h 786"/>
                        <a:gd name="T30" fmla="*/ 32 w 785"/>
                        <a:gd name="T31" fmla="*/ 597 h 786"/>
                        <a:gd name="T32" fmla="*/ 39 w 785"/>
                        <a:gd name="T33" fmla="*/ 599 h 786"/>
                        <a:gd name="T34" fmla="*/ 726 w 785"/>
                        <a:gd name="T35" fmla="*/ 783 h 786"/>
                        <a:gd name="T36" fmla="*/ 735 w 785"/>
                        <a:gd name="T37" fmla="*/ 785 h 786"/>
                        <a:gd name="T38" fmla="*/ 742 w 785"/>
                        <a:gd name="T39" fmla="*/ 786 h 786"/>
                        <a:gd name="T40" fmla="*/ 748 w 785"/>
                        <a:gd name="T41" fmla="*/ 786 h 786"/>
                        <a:gd name="T42" fmla="*/ 755 w 785"/>
                        <a:gd name="T43" fmla="*/ 785 h 786"/>
                        <a:gd name="T44" fmla="*/ 761 w 785"/>
                        <a:gd name="T45" fmla="*/ 783 h 786"/>
                        <a:gd name="T46" fmla="*/ 767 w 785"/>
                        <a:gd name="T47" fmla="*/ 782 h 786"/>
                        <a:gd name="T48" fmla="*/ 771 w 785"/>
                        <a:gd name="T49" fmla="*/ 779 h 786"/>
                        <a:gd name="T50" fmla="*/ 775 w 785"/>
                        <a:gd name="T51" fmla="*/ 775 h 786"/>
                        <a:gd name="T52" fmla="*/ 778 w 785"/>
                        <a:gd name="T53" fmla="*/ 770 h 786"/>
                        <a:gd name="T54" fmla="*/ 781 w 785"/>
                        <a:gd name="T55" fmla="*/ 766 h 786"/>
                        <a:gd name="T56" fmla="*/ 784 w 785"/>
                        <a:gd name="T57" fmla="*/ 762 h 786"/>
                        <a:gd name="T58" fmla="*/ 785 w 785"/>
                        <a:gd name="T59" fmla="*/ 754 h 786"/>
                        <a:gd name="T60" fmla="*/ 785 w 785"/>
                        <a:gd name="T61" fmla="*/ 749 h 786"/>
                        <a:gd name="T62" fmla="*/ 785 w 785"/>
                        <a:gd name="T63" fmla="*/ 741 h 786"/>
                        <a:gd name="T64" fmla="*/ 785 w 785"/>
                        <a:gd name="T65" fmla="*/ 734 h 786"/>
                        <a:gd name="T66" fmla="*/ 782 w 785"/>
                        <a:gd name="T67" fmla="*/ 727 h 786"/>
                        <a:gd name="T68" fmla="*/ 599 w 785"/>
                        <a:gd name="T69" fmla="*/ 39 h 786"/>
                        <a:gd name="T70" fmla="*/ 597 w 785"/>
                        <a:gd name="T71" fmla="*/ 32 h 786"/>
                        <a:gd name="T72" fmla="*/ 594 w 785"/>
                        <a:gd name="T73" fmla="*/ 24 h 786"/>
                        <a:gd name="T74" fmla="*/ 590 w 785"/>
                        <a:gd name="T75" fmla="*/ 19 h 786"/>
                        <a:gd name="T76" fmla="*/ 587 w 785"/>
                        <a:gd name="T77" fmla="*/ 14 h 786"/>
                        <a:gd name="T78" fmla="*/ 583 w 785"/>
                        <a:gd name="T79" fmla="*/ 10 h 786"/>
                        <a:gd name="T80" fmla="*/ 578 w 785"/>
                        <a:gd name="T81" fmla="*/ 6 h 786"/>
                        <a:gd name="T82" fmla="*/ 572 w 785"/>
                        <a:gd name="T83" fmla="*/ 3 h 786"/>
                        <a:gd name="T84" fmla="*/ 568 w 785"/>
                        <a:gd name="T85" fmla="*/ 1 h 786"/>
                        <a:gd name="T86" fmla="*/ 562 w 785"/>
                        <a:gd name="T87" fmla="*/ 0 h 786"/>
                        <a:gd name="T88" fmla="*/ 557 w 785"/>
                        <a:gd name="T89" fmla="*/ 0 h 786"/>
                        <a:gd name="T90" fmla="*/ 551 w 785"/>
                        <a:gd name="T91" fmla="*/ 1 h 786"/>
                        <a:gd name="T92" fmla="*/ 545 w 785"/>
                        <a:gd name="T93" fmla="*/ 3 h 786"/>
                        <a:gd name="T94" fmla="*/ 539 w 785"/>
                        <a:gd name="T95" fmla="*/ 6 h 786"/>
                        <a:gd name="T96" fmla="*/ 533 w 785"/>
                        <a:gd name="T97" fmla="*/ 8 h 786"/>
                        <a:gd name="T98" fmla="*/ 528 w 785"/>
                        <a:gd name="T99" fmla="*/ 13 h 786"/>
                        <a:gd name="T100" fmla="*/ 522 w 785"/>
                        <a:gd name="T101" fmla="*/ 19 h 786"/>
                        <a:gd name="T102" fmla="*/ 18 w 785"/>
                        <a:gd name="T103" fmla="*/ 523 h 7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</a:cxnLst>
                      <a:rect l="0" t="0" r="r" b="b"/>
                      <a:pathLst>
                        <a:path w="785" h="786">
                          <a:moveTo>
                            <a:pt x="18" y="523"/>
                          </a:moveTo>
                          <a:lnTo>
                            <a:pt x="13" y="528"/>
                          </a:lnTo>
                          <a:lnTo>
                            <a:pt x="9" y="534"/>
                          </a:lnTo>
                          <a:lnTo>
                            <a:pt x="5" y="540"/>
                          </a:lnTo>
                          <a:lnTo>
                            <a:pt x="3" y="546"/>
                          </a:lnTo>
                          <a:lnTo>
                            <a:pt x="0" y="552"/>
                          </a:lnTo>
                          <a:lnTo>
                            <a:pt x="0" y="557"/>
                          </a:lnTo>
                          <a:lnTo>
                            <a:pt x="0" y="563"/>
                          </a:lnTo>
                          <a:lnTo>
                            <a:pt x="2" y="568"/>
                          </a:lnTo>
                          <a:lnTo>
                            <a:pt x="3" y="573"/>
                          </a:lnTo>
                          <a:lnTo>
                            <a:pt x="6" y="578"/>
                          </a:lnTo>
                          <a:lnTo>
                            <a:pt x="9" y="582"/>
                          </a:lnTo>
                          <a:lnTo>
                            <a:pt x="13" y="586"/>
                          </a:lnTo>
                          <a:lnTo>
                            <a:pt x="19" y="591"/>
                          </a:lnTo>
                          <a:lnTo>
                            <a:pt x="25" y="594"/>
                          </a:lnTo>
                          <a:lnTo>
                            <a:pt x="32" y="597"/>
                          </a:lnTo>
                          <a:lnTo>
                            <a:pt x="39" y="599"/>
                          </a:lnTo>
                          <a:lnTo>
                            <a:pt x="726" y="783"/>
                          </a:lnTo>
                          <a:lnTo>
                            <a:pt x="735" y="785"/>
                          </a:lnTo>
                          <a:lnTo>
                            <a:pt x="742" y="786"/>
                          </a:lnTo>
                          <a:lnTo>
                            <a:pt x="748" y="786"/>
                          </a:lnTo>
                          <a:lnTo>
                            <a:pt x="755" y="785"/>
                          </a:lnTo>
                          <a:lnTo>
                            <a:pt x="761" y="783"/>
                          </a:lnTo>
                          <a:lnTo>
                            <a:pt x="767" y="782"/>
                          </a:lnTo>
                          <a:lnTo>
                            <a:pt x="771" y="779"/>
                          </a:lnTo>
                          <a:lnTo>
                            <a:pt x="775" y="775"/>
                          </a:lnTo>
                          <a:lnTo>
                            <a:pt x="778" y="770"/>
                          </a:lnTo>
                          <a:lnTo>
                            <a:pt x="781" y="766"/>
                          </a:lnTo>
                          <a:lnTo>
                            <a:pt x="784" y="762"/>
                          </a:lnTo>
                          <a:lnTo>
                            <a:pt x="785" y="754"/>
                          </a:lnTo>
                          <a:lnTo>
                            <a:pt x="785" y="749"/>
                          </a:lnTo>
                          <a:lnTo>
                            <a:pt x="785" y="741"/>
                          </a:lnTo>
                          <a:lnTo>
                            <a:pt x="785" y="734"/>
                          </a:lnTo>
                          <a:lnTo>
                            <a:pt x="782" y="727"/>
                          </a:lnTo>
                          <a:lnTo>
                            <a:pt x="599" y="39"/>
                          </a:lnTo>
                          <a:lnTo>
                            <a:pt x="597" y="32"/>
                          </a:lnTo>
                          <a:lnTo>
                            <a:pt x="594" y="24"/>
                          </a:lnTo>
                          <a:lnTo>
                            <a:pt x="590" y="19"/>
                          </a:lnTo>
                          <a:lnTo>
                            <a:pt x="587" y="14"/>
                          </a:lnTo>
                          <a:lnTo>
                            <a:pt x="583" y="10"/>
                          </a:lnTo>
                          <a:lnTo>
                            <a:pt x="578" y="6"/>
                          </a:lnTo>
                          <a:lnTo>
                            <a:pt x="572" y="3"/>
                          </a:lnTo>
                          <a:lnTo>
                            <a:pt x="568" y="1"/>
                          </a:lnTo>
                          <a:lnTo>
                            <a:pt x="562" y="0"/>
                          </a:lnTo>
                          <a:lnTo>
                            <a:pt x="557" y="0"/>
                          </a:lnTo>
                          <a:lnTo>
                            <a:pt x="551" y="1"/>
                          </a:lnTo>
                          <a:lnTo>
                            <a:pt x="545" y="3"/>
                          </a:lnTo>
                          <a:lnTo>
                            <a:pt x="539" y="6"/>
                          </a:lnTo>
                          <a:lnTo>
                            <a:pt x="533" y="8"/>
                          </a:lnTo>
                          <a:lnTo>
                            <a:pt x="528" y="13"/>
                          </a:lnTo>
                          <a:lnTo>
                            <a:pt x="522" y="19"/>
                          </a:lnTo>
                          <a:lnTo>
                            <a:pt x="18" y="523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40" name="TextBox 39"/>
                <p:cNvSpPr txBox="1"/>
                <p:nvPr/>
              </p:nvSpPr>
              <p:spPr>
                <a:xfrm>
                  <a:off x="357157" y="1427946"/>
                  <a:ext cx="1671931" cy="2254838"/>
                </a:xfrm>
                <a:prstGeom prst="rect">
                  <a:avLst/>
                </a:prstGeom>
                <a:noFill/>
              </p:spPr>
              <p:txBody>
                <a:bodyPr wrap="square" lIns="45711" tIns="22855" rIns="45711" bIns="22855" rtlCol="0">
                  <a:spAutoFit/>
                </a:bodyPr>
                <a:lstStyle/>
                <a:p>
                  <a:pPr defTabSz="179964"/>
                  <a:r>
                    <a:rPr lang="ru-RU" sz="1300" b="1" dirty="0" smtClean="0">
                      <a:latin typeface="Arial" charset="0"/>
                      <a:ea typeface="Arial" charset="0"/>
                      <a:cs typeface="Arial" charset="0"/>
                    </a:rPr>
                    <a:t>Морские суда:</a:t>
                  </a:r>
                </a:p>
                <a:p>
                  <a:pPr defTabSz="179964"/>
                  <a:endParaRPr lang="ru-RU" sz="1200" b="1" dirty="0" smtClean="0"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300" b="1" dirty="0" smtClean="0">
                      <a:latin typeface="+mj-lt"/>
                      <a:ea typeface="Arial" charset="0"/>
                      <a:cs typeface="Arial" charset="0"/>
                    </a:rPr>
                    <a:t> </a:t>
                  </a:r>
                  <a:r>
                    <a:rPr lang="en-US" sz="1300" b="1" dirty="0" smtClean="0">
                      <a:latin typeface="+mj-lt"/>
                      <a:ea typeface="Arial" charset="0"/>
                      <a:cs typeface="Arial" charset="0"/>
                    </a:rPr>
                    <a:t>58 </a:t>
                  </a:r>
                  <a:r>
                    <a:rPr lang="ru-RU" sz="1300" b="1" dirty="0" smtClean="0">
                      <a:latin typeface="+mj-lt"/>
                      <a:ea typeface="Arial" charset="0"/>
                      <a:cs typeface="Arial" charset="0"/>
                    </a:rPr>
                    <a:t>на прибытие ;       </a:t>
                  </a:r>
                </a:p>
                <a:p>
                  <a:pPr defTabSz="179964"/>
                  <a:r>
                    <a:rPr lang="ru-RU" sz="1300" b="1" dirty="0" smtClean="0">
                      <a:latin typeface="+mj-lt"/>
                      <a:ea typeface="Arial" charset="0"/>
                      <a:cs typeface="Arial" charset="0"/>
                    </a:rPr>
                    <a:t>АППГ: </a:t>
                  </a:r>
                  <a:r>
                    <a:rPr lang="en-US" sz="1300" b="1" dirty="0" smtClean="0">
                      <a:latin typeface="+mj-lt"/>
                      <a:ea typeface="Arial" charset="0"/>
                      <a:cs typeface="Arial" charset="0"/>
                    </a:rPr>
                    <a:t>63-</a:t>
                  </a:r>
                  <a:r>
                    <a:rPr lang="ru-RU" sz="1300" b="1" dirty="0" smtClean="0">
                      <a:latin typeface="+mj-lt"/>
                      <a:ea typeface="Arial" charset="0"/>
                      <a:cs typeface="Arial" charset="0"/>
                    </a:rPr>
                    <a:t>8%</a:t>
                  </a:r>
                </a:p>
                <a:p>
                  <a:pPr defTabSz="179964"/>
                  <a:endParaRPr lang="ru-RU" sz="1300" b="1" dirty="0" smtClean="0"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300" b="1" dirty="0" smtClean="0">
                      <a:latin typeface="+mj-lt"/>
                      <a:ea typeface="Arial" charset="0"/>
                      <a:cs typeface="Arial" charset="0"/>
                    </a:rPr>
                    <a:t> </a:t>
                  </a:r>
                  <a:r>
                    <a:rPr lang="en-US" sz="1300" b="1" dirty="0" smtClean="0">
                      <a:latin typeface="+mj-lt"/>
                      <a:ea typeface="Arial" charset="0"/>
                      <a:cs typeface="Arial" charset="0"/>
                    </a:rPr>
                    <a:t>58</a:t>
                  </a:r>
                  <a:r>
                    <a:rPr lang="ru-RU" sz="1300" b="1" dirty="0" smtClean="0">
                      <a:latin typeface="+mj-lt"/>
                      <a:ea typeface="Arial" charset="0"/>
                      <a:cs typeface="Arial" charset="0"/>
                    </a:rPr>
                    <a:t> </a:t>
                  </a:r>
                  <a:r>
                    <a:rPr lang="ru-RU" sz="1300" b="1" dirty="0" smtClean="0">
                      <a:ea typeface="Arial" charset="0"/>
                      <a:cs typeface="Arial" charset="0"/>
                    </a:rPr>
                    <a:t>на  </a:t>
                  </a:r>
                </a:p>
                <a:p>
                  <a:pPr defTabSz="179964"/>
                  <a:r>
                    <a:rPr lang="ru-RU" sz="1300" b="1" dirty="0" smtClean="0">
                      <a:ea typeface="Arial" charset="0"/>
                      <a:cs typeface="Arial" charset="0"/>
                    </a:rPr>
                    <a:t>убытие;           </a:t>
                  </a:r>
                </a:p>
                <a:p>
                  <a:pPr defTabSz="179964"/>
                  <a:r>
                    <a:rPr lang="ru-RU" sz="1300" b="1" dirty="0" smtClean="0">
                      <a:ea typeface="Arial" charset="0"/>
                      <a:cs typeface="Arial" charset="0"/>
                    </a:rPr>
                    <a:t>АППГ: </a:t>
                  </a:r>
                  <a:r>
                    <a:rPr lang="en-US" sz="1300" b="1" dirty="0" smtClean="0">
                      <a:ea typeface="Arial" charset="0"/>
                      <a:cs typeface="Arial" charset="0"/>
                    </a:rPr>
                    <a:t>57– </a:t>
                  </a:r>
                  <a:r>
                    <a:rPr lang="ru-RU" sz="1300" b="1" dirty="0" smtClean="0">
                      <a:ea typeface="Arial" charset="0"/>
                      <a:cs typeface="Arial" charset="0"/>
                    </a:rPr>
                    <a:t>1,7%</a:t>
                  </a:r>
                  <a:endParaRPr lang="ru-RU" sz="1300" b="1" dirty="0" smtClean="0">
                    <a:latin typeface="+mj-lt"/>
                    <a:ea typeface="Arial" charset="0"/>
                    <a:cs typeface="Arial" charset="0"/>
                  </a:endParaRPr>
                </a:p>
              </p:txBody>
            </p:sp>
            <p:grpSp>
              <p:nvGrpSpPr>
                <p:cNvPr id="7" name="Group 48"/>
                <p:cNvGrpSpPr/>
                <p:nvPr/>
              </p:nvGrpSpPr>
              <p:grpSpPr>
                <a:xfrm>
                  <a:off x="4102123" y="1818845"/>
                  <a:ext cx="681939" cy="681834"/>
                  <a:chOff x="4779934" y="5195550"/>
                  <a:chExt cx="1363878" cy="1363878"/>
                </a:xfrm>
              </p:grpSpPr>
              <p:sp>
                <p:nvSpPr>
                  <p:cNvPr id="50" name="Freeform 49"/>
                  <p:cNvSpPr>
                    <a:spLocks/>
                  </p:cNvSpPr>
                  <p:nvPr/>
                </p:nvSpPr>
                <p:spPr bwMode="auto">
                  <a:xfrm>
                    <a:off x="4779934" y="5195550"/>
                    <a:ext cx="1363878" cy="1363878"/>
                  </a:xfrm>
                  <a:custGeom>
                    <a:avLst/>
                    <a:gdLst>
                      <a:gd name="T0" fmla="*/ 2397 w 2403"/>
                      <a:gd name="T1" fmla="*/ 1325 h 2402"/>
                      <a:gd name="T2" fmla="*/ 2365 w 2403"/>
                      <a:gd name="T3" fmla="*/ 1502 h 2402"/>
                      <a:gd name="T4" fmla="*/ 2309 w 2403"/>
                      <a:gd name="T5" fmla="*/ 1670 h 2402"/>
                      <a:gd name="T6" fmla="*/ 2229 w 2403"/>
                      <a:gd name="T7" fmla="*/ 1824 h 2402"/>
                      <a:gd name="T8" fmla="*/ 2129 w 2403"/>
                      <a:gd name="T9" fmla="*/ 1966 h 2402"/>
                      <a:gd name="T10" fmla="*/ 2009 w 2403"/>
                      <a:gd name="T11" fmla="*/ 2091 h 2402"/>
                      <a:gd name="T12" fmla="*/ 1873 w 2403"/>
                      <a:gd name="T13" fmla="*/ 2198 h 2402"/>
                      <a:gd name="T14" fmla="*/ 1722 w 2403"/>
                      <a:gd name="T15" fmla="*/ 2285 h 2402"/>
                      <a:gd name="T16" fmla="*/ 1559 w 2403"/>
                      <a:gd name="T17" fmla="*/ 2349 h 2402"/>
                      <a:gd name="T18" fmla="*/ 1385 w 2403"/>
                      <a:gd name="T19" fmla="*/ 2389 h 2402"/>
                      <a:gd name="T20" fmla="*/ 1201 w 2403"/>
                      <a:gd name="T21" fmla="*/ 2402 h 2402"/>
                      <a:gd name="T22" fmla="*/ 1018 w 2403"/>
                      <a:gd name="T23" fmla="*/ 2389 h 2402"/>
                      <a:gd name="T24" fmla="*/ 845 w 2403"/>
                      <a:gd name="T25" fmla="*/ 2349 h 2402"/>
                      <a:gd name="T26" fmla="*/ 681 w 2403"/>
                      <a:gd name="T27" fmla="*/ 2285 h 2402"/>
                      <a:gd name="T28" fmla="*/ 530 w 2403"/>
                      <a:gd name="T29" fmla="*/ 2198 h 2402"/>
                      <a:gd name="T30" fmla="*/ 394 w 2403"/>
                      <a:gd name="T31" fmla="*/ 2091 h 2402"/>
                      <a:gd name="T32" fmla="*/ 274 w 2403"/>
                      <a:gd name="T33" fmla="*/ 1966 h 2402"/>
                      <a:gd name="T34" fmla="*/ 174 w 2403"/>
                      <a:gd name="T35" fmla="*/ 1824 h 2402"/>
                      <a:gd name="T36" fmla="*/ 94 w 2403"/>
                      <a:gd name="T37" fmla="*/ 1670 h 2402"/>
                      <a:gd name="T38" fmla="*/ 38 w 2403"/>
                      <a:gd name="T39" fmla="*/ 1502 h 2402"/>
                      <a:gd name="T40" fmla="*/ 6 w 2403"/>
                      <a:gd name="T41" fmla="*/ 1325 h 2402"/>
                      <a:gd name="T42" fmla="*/ 2 w 2403"/>
                      <a:gd name="T43" fmla="*/ 1139 h 2402"/>
                      <a:gd name="T44" fmla="*/ 25 w 2403"/>
                      <a:gd name="T45" fmla="*/ 960 h 2402"/>
                      <a:gd name="T46" fmla="*/ 73 w 2403"/>
                      <a:gd name="T47" fmla="*/ 789 h 2402"/>
                      <a:gd name="T48" fmla="*/ 145 w 2403"/>
                      <a:gd name="T49" fmla="*/ 630 h 2402"/>
                      <a:gd name="T50" fmla="*/ 239 w 2403"/>
                      <a:gd name="T51" fmla="*/ 483 h 2402"/>
                      <a:gd name="T52" fmla="*/ 352 w 2403"/>
                      <a:gd name="T53" fmla="*/ 352 h 2402"/>
                      <a:gd name="T54" fmla="*/ 483 w 2403"/>
                      <a:gd name="T55" fmla="*/ 239 h 2402"/>
                      <a:gd name="T56" fmla="*/ 629 w 2403"/>
                      <a:gd name="T57" fmla="*/ 146 h 2402"/>
                      <a:gd name="T58" fmla="*/ 788 w 2403"/>
                      <a:gd name="T59" fmla="*/ 73 h 2402"/>
                      <a:gd name="T60" fmla="*/ 959 w 2403"/>
                      <a:gd name="T61" fmla="*/ 24 h 2402"/>
                      <a:gd name="T62" fmla="*/ 1140 w 2403"/>
                      <a:gd name="T63" fmla="*/ 1 h 2402"/>
                      <a:gd name="T64" fmla="*/ 1324 w 2403"/>
                      <a:gd name="T65" fmla="*/ 7 h 2402"/>
                      <a:gd name="T66" fmla="*/ 1502 w 2403"/>
                      <a:gd name="T67" fmla="*/ 37 h 2402"/>
                      <a:gd name="T68" fmla="*/ 1669 w 2403"/>
                      <a:gd name="T69" fmla="*/ 95 h 2402"/>
                      <a:gd name="T70" fmla="*/ 1825 w 2403"/>
                      <a:gd name="T71" fmla="*/ 173 h 2402"/>
                      <a:gd name="T72" fmla="*/ 1966 w 2403"/>
                      <a:gd name="T73" fmla="*/ 275 h 2402"/>
                      <a:gd name="T74" fmla="*/ 2090 w 2403"/>
                      <a:gd name="T75" fmla="*/ 394 h 2402"/>
                      <a:gd name="T76" fmla="*/ 2197 w 2403"/>
                      <a:gd name="T77" fmla="*/ 530 h 2402"/>
                      <a:gd name="T78" fmla="*/ 2284 w 2403"/>
                      <a:gd name="T79" fmla="*/ 680 h 2402"/>
                      <a:gd name="T80" fmla="*/ 2349 w 2403"/>
                      <a:gd name="T81" fmla="*/ 844 h 2402"/>
                      <a:gd name="T82" fmla="*/ 2388 w 2403"/>
                      <a:gd name="T83" fmla="*/ 1019 h 2402"/>
                      <a:gd name="T84" fmla="*/ 2403 w 2403"/>
                      <a:gd name="T85" fmla="*/ 1202 h 2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403" h="2402">
                        <a:moveTo>
                          <a:pt x="2403" y="1202"/>
                        </a:moveTo>
                        <a:lnTo>
                          <a:pt x="2401" y="1264"/>
                        </a:lnTo>
                        <a:lnTo>
                          <a:pt x="2397" y="1325"/>
                        </a:lnTo>
                        <a:lnTo>
                          <a:pt x="2388" y="1384"/>
                        </a:lnTo>
                        <a:lnTo>
                          <a:pt x="2378" y="1444"/>
                        </a:lnTo>
                        <a:lnTo>
                          <a:pt x="2365" y="1502"/>
                        </a:lnTo>
                        <a:lnTo>
                          <a:pt x="2349" y="1559"/>
                        </a:lnTo>
                        <a:lnTo>
                          <a:pt x="2330" y="1614"/>
                        </a:lnTo>
                        <a:lnTo>
                          <a:pt x="2309" y="1670"/>
                        </a:lnTo>
                        <a:lnTo>
                          <a:pt x="2284" y="1723"/>
                        </a:lnTo>
                        <a:lnTo>
                          <a:pt x="2258" y="1774"/>
                        </a:lnTo>
                        <a:lnTo>
                          <a:pt x="2229" y="1824"/>
                        </a:lnTo>
                        <a:lnTo>
                          <a:pt x="2197" y="1874"/>
                        </a:lnTo>
                        <a:lnTo>
                          <a:pt x="2164" y="1920"/>
                        </a:lnTo>
                        <a:lnTo>
                          <a:pt x="2129" y="1966"/>
                        </a:lnTo>
                        <a:lnTo>
                          <a:pt x="2090" y="2010"/>
                        </a:lnTo>
                        <a:lnTo>
                          <a:pt x="2051" y="2052"/>
                        </a:lnTo>
                        <a:lnTo>
                          <a:pt x="2009" y="2091"/>
                        </a:lnTo>
                        <a:lnTo>
                          <a:pt x="1966" y="2129"/>
                        </a:lnTo>
                        <a:lnTo>
                          <a:pt x="1921" y="2165"/>
                        </a:lnTo>
                        <a:lnTo>
                          <a:pt x="1873" y="2198"/>
                        </a:lnTo>
                        <a:lnTo>
                          <a:pt x="1825" y="2229"/>
                        </a:lnTo>
                        <a:lnTo>
                          <a:pt x="1774" y="2258"/>
                        </a:lnTo>
                        <a:lnTo>
                          <a:pt x="1722" y="2285"/>
                        </a:lnTo>
                        <a:lnTo>
                          <a:pt x="1669" y="2308"/>
                        </a:lnTo>
                        <a:lnTo>
                          <a:pt x="1615" y="2330"/>
                        </a:lnTo>
                        <a:lnTo>
                          <a:pt x="1559" y="2349"/>
                        </a:lnTo>
                        <a:lnTo>
                          <a:pt x="1502" y="2365"/>
                        </a:lnTo>
                        <a:lnTo>
                          <a:pt x="1444" y="2379"/>
                        </a:lnTo>
                        <a:lnTo>
                          <a:pt x="1385" y="2389"/>
                        </a:lnTo>
                        <a:lnTo>
                          <a:pt x="1324" y="2397"/>
                        </a:lnTo>
                        <a:lnTo>
                          <a:pt x="1263" y="2401"/>
                        </a:lnTo>
                        <a:lnTo>
                          <a:pt x="1201" y="2402"/>
                        </a:lnTo>
                        <a:lnTo>
                          <a:pt x="1140" y="2401"/>
                        </a:lnTo>
                        <a:lnTo>
                          <a:pt x="1079" y="2397"/>
                        </a:lnTo>
                        <a:lnTo>
                          <a:pt x="1018" y="2389"/>
                        </a:lnTo>
                        <a:lnTo>
                          <a:pt x="959" y="2379"/>
                        </a:lnTo>
                        <a:lnTo>
                          <a:pt x="901" y="2365"/>
                        </a:lnTo>
                        <a:lnTo>
                          <a:pt x="845" y="2349"/>
                        </a:lnTo>
                        <a:lnTo>
                          <a:pt x="788" y="2330"/>
                        </a:lnTo>
                        <a:lnTo>
                          <a:pt x="733" y="2308"/>
                        </a:lnTo>
                        <a:lnTo>
                          <a:pt x="681" y="2285"/>
                        </a:lnTo>
                        <a:lnTo>
                          <a:pt x="629" y="2258"/>
                        </a:lnTo>
                        <a:lnTo>
                          <a:pt x="578" y="2229"/>
                        </a:lnTo>
                        <a:lnTo>
                          <a:pt x="530" y="2198"/>
                        </a:lnTo>
                        <a:lnTo>
                          <a:pt x="483" y="2165"/>
                        </a:lnTo>
                        <a:lnTo>
                          <a:pt x="438" y="2129"/>
                        </a:lnTo>
                        <a:lnTo>
                          <a:pt x="394" y="2091"/>
                        </a:lnTo>
                        <a:lnTo>
                          <a:pt x="352" y="2052"/>
                        </a:lnTo>
                        <a:lnTo>
                          <a:pt x="312" y="2010"/>
                        </a:lnTo>
                        <a:lnTo>
                          <a:pt x="274" y="1966"/>
                        </a:lnTo>
                        <a:lnTo>
                          <a:pt x="239" y="1920"/>
                        </a:lnTo>
                        <a:lnTo>
                          <a:pt x="204" y="1874"/>
                        </a:lnTo>
                        <a:lnTo>
                          <a:pt x="174" y="1824"/>
                        </a:lnTo>
                        <a:lnTo>
                          <a:pt x="145" y="1774"/>
                        </a:lnTo>
                        <a:lnTo>
                          <a:pt x="119" y="1723"/>
                        </a:lnTo>
                        <a:lnTo>
                          <a:pt x="94" y="1670"/>
                        </a:lnTo>
                        <a:lnTo>
                          <a:pt x="73" y="1614"/>
                        </a:lnTo>
                        <a:lnTo>
                          <a:pt x="54" y="1559"/>
                        </a:lnTo>
                        <a:lnTo>
                          <a:pt x="38" y="1502"/>
                        </a:lnTo>
                        <a:lnTo>
                          <a:pt x="25" y="1444"/>
                        </a:lnTo>
                        <a:lnTo>
                          <a:pt x="13" y="1384"/>
                        </a:lnTo>
                        <a:lnTo>
                          <a:pt x="6" y="1325"/>
                        </a:lnTo>
                        <a:lnTo>
                          <a:pt x="2" y="1264"/>
                        </a:lnTo>
                        <a:lnTo>
                          <a:pt x="0" y="1202"/>
                        </a:lnTo>
                        <a:lnTo>
                          <a:pt x="2" y="1139"/>
                        </a:lnTo>
                        <a:lnTo>
                          <a:pt x="6" y="1079"/>
                        </a:lnTo>
                        <a:lnTo>
                          <a:pt x="13" y="1019"/>
                        </a:lnTo>
                        <a:lnTo>
                          <a:pt x="25" y="960"/>
                        </a:lnTo>
                        <a:lnTo>
                          <a:pt x="38" y="902"/>
                        </a:lnTo>
                        <a:lnTo>
                          <a:pt x="54" y="844"/>
                        </a:lnTo>
                        <a:lnTo>
                          <a:pt x="73" y="789"/>
                        </a:lnTo>
                        <a:lnTo>
                          <a:pt x="94" y="734"/>
                        </a:lnTo>
                        <a:lnTo>
                          <a:pt x="119" y="680"/>
                        </a:lnTo>
                        <a:lnTo>
                          <a:pt x="145" y="630"/>
                        </a:lnTo>
                        <a:lnTo>
                          <a:pt x="174" y="579"/>
                        </a:lnTo>
                        <a:lnTo>
                          <a:pt x="204" y="530"/>
                        </a:lnTo>
                        <a:lnTo>
                          <a:pt x="239" y="483"/>
                        </a:lnTo>
                        <a:lnTo>
                          <a:pt x="274" y="437"/>
                        </a:lnTo>
                        <a:lnTo>
                          <a:pt x="312" y="394"/>
                        </a:lnTo>
                        <a:lnTo>
                          <a:pt x="352" y="352"/>
                        </a:lnTo>
                        <a:lnTo>
                          <a:pt x="394" y="312"/>
                        </a:lnTo>
                        <a:lnTo>
                          <a:pt x="438" y="275"/>
                        </a:lnTo>
                        <a:lnTo>
                          <a:pt x="483" y="239"/>
                        </a:lnTo>
                        <a:lnTo>
                          <a:pt x="530" y="205"/>
                        </a:lnTo>
                        <a:lnTo>
                          <a:pt x="578" y="173"/>
                        </a:lnTo>
                        <a:lnTo>
                          <a:pt x="629" y="146"/>
                        </a:lnTo>
                        <a:lnTo>
                          <a:pt x="681" y="118"/>
                        </a:lnTo>
                        <a:lnTo>
                          <a:pt x="733" y="95"/>
                        </a:lnTo>
                        <a:lnTo>
                          <a:pt x="788" y="73"/>
                        </a:lnTo>
                        <a:lnTo>
                          <a:pt x="845" y="55"/>
                        </a:lnTo>
                        <a:lnTo>
                          <a:pt x="901" y="37"/>
                        </a:lnTo>
                        <a:lnTo>
                          <a:pt x="959" y="24"/>
                        </a:lnTo>
                        <a:lnTo>
                          <a:pt x="1018" y="14"/>
                        </a:lnTo>
                        <a:lnTo>
                          <a:pt x="1079" y="7"/>
                        </a:lnTo>
                        <a:lnTo>
                          <a:pt x="1140" y="1"/>
                        </a:lnTo>
                        <a:lnTo>
                          <a:pt x="1201" y="0"/>
                        </a:lnTo>
                        <a:lnTo>
                          <a:pt x="1263" y="1"/>
                        </a:lnTo>
                        <a:lnTo>
                          <a:pt x="1324" y="7"/>
                        </a:lnTo>
                        <a:lnTo>
                          <a:pt x="1385" y="14"/>
                        </a:lnTo>
                        <a:lnTo>
                          <a:pt x="1444" y="24"/>
                        </a:lnTo>
                        <a:lnTo>
                          <a:pt x="1502" y="37"/>
                        </a:lnTo>
                        <a:lnTo>
                          <a:pt x="1559" y="55"/>
                        </a:lnTo>
                        <a:lnTo>
                          <a:pt x="1615" y="73"/>
                        </a:lnTo>
                        <a:lnTo>
                          <a:pt x="1669" y="95"/>
                        </a:lnTo>
                        <a:lnTo>
                          <a:pt x="1722" y="118"/>
                        </a:lnTo>
                        <a:lnTo>
                          <a:pt x="1774" y="146"/>
                        </a:lnTo>
                        <a:lnTo>
                          <a:pt x="1825" y="173"/>
                        </a:lnTo>
                        <a:lnTo>
                          <a:pt x="1873" y="205"/>
                        </a:lnTo>
                        <a:lnTo>
                          <a:pt x="1921" y="239"/>
                        </a:lnTo>
                        <a:lnTo>
                          <a:pt x="1966" y="275"/>
                        </a:lnTo>
                        <a:lnTo>
                          <a:pt x="2009" y="312"/>
                        </a:lnTo>
                        <a:lnTo>
                          <a:pt x="2051" y="352"/>
                        </a:lnTo>
                        <a:lnTo>
                          <a:pt x="2090" y="394"/>
                        </a:lnTo>
                        <a:lnTo>
                          <a:pt x="2129" y="437"/>
                        </a:lnTo>
                        <a:lnTo>
                          <a:pt x="2164" y="483"/>
                        </a:lnTo>
                        <a:lnTo>
                          <a:pt x="2197" y="530"/>
                        </a:lnTo>
                        <a:lnTo>
                          <a:pt x="2229" y="579"/>
                        </a:lnTo>
                        <a:lnTo>
                          <a:pt x="2258" y="630"/>
                        </a:lnTo>
                        <a:lnTo>
                          <a:pt x="2284" y="680"/>
                        </a:lnTo>
                        <a:lnTo>
                          <a:pt x="2309" y="734"/>
                        </a:lnTo>
                        <a:lnTo>
                          <a:pt x="2330" y="789"/>
                        </a:lnTo>
                        <a:lnTo>
                          <a:pt x="2349" y="844"/>
                        </a:lnTo>
                        <a:lnTo>
                          <a:pt x="2365" y="902"/>
                        </a:lnTo>
                        <a:lnTo>
                          <a:pt x="2378" y="960"/>
                        </a:lnTo>
                        <a:lnTo>
                          <a:pt x="2388" y="1019"/>
                        </a:lnTo>
                        <a:lnTo>
                          <a:pt x="2397" y="1079"/>
                        </a:lnTo>
                        <a:lnTo>
                          <a:pt x="2401" y="1139"/>
                        </a:lnTo>
                        <a:lnTo>
                          <a:pt x="2403" y="1202"/>
                        </a:lnTo>
                        <a:close/>
                      </a:path>
                    </a:pathLst>
                  </a:custGeom>
                  <a:solidFill>
                    <a:srgbClr val="008D7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1" name="Freeform 50"/>
                  <p:cNvSpPr>
                    <a:spLocks/>
                  </p:cNvSpPr>
                  <p:nvPr/>
                </p:nvSpPr>
                <p:spPr bwMode="auto">
                  <a:xfrm>
                    <a:off x="4975746" y="5391363"/>
                    <a:ext cx="972253" cy="972253"/>
                  </a:xfrm>
                  <a:custGeom>
                    <a:avLst/>
                    <a:gdLst>
                      <a:gd name="T0" fmla="*/ 1707 w 1713"/>
                      <a:gd name="T1" fmla="*/ 943 h 1712"/>
                      <a:gd name="T2" fmla="*/ 1686 w 1713"/>
                      <a:gd name="T3" fmla="*/ 1070 h 1712"/>
                      <a:gd name="T4" fmla="*/ 1645 w 1713"/>
                      <a:gd name="T5" fmla="*/ 1189 h 1712"/>
                      <a:gd name="T6" fmla="*/ 1589 w 1713"/>
                      <a:gd name="T7" fmla="*/ 1299 h 1712"/>
                      <a:gd name="T8" fmla="*/ 1518 w 1713"/>
                      <a:gd name="T9" fmla="*/ 1400 h 1712"/>
                      <a:gd name="T10" fmla="*/ 1432 w 1713"/>
                      <a:gd name="T11" fmla="*/ 1489 h 1712"/>
                      <a:gd name="T12" fmla="*/ 1335 w 1713"/>
                      <a:gd name="T13" fmla="*/ 1565 h 1712"/>
                      <a:gd name="T14" fmla="*/ 1228 w 1713"/>
                      <a:gd name="T15" fmla="*/ 1628 h 1712"/>
                      <a:gd name="T16" fmla="*/ 1111 w 1713"/>
                      <a:gd name="T17" fmla="*/ 1673 h 1712"/>
                      <a:gd name="T18" fmla="*/ 986 w 1713"/>
                      <a:gd name="T19" fmla="*/ 1702 h 1712"/>
                      <a:gd name="T20" fmla="*/ 856 w 1713"/>
                      <a:gd name="T21" fmla="*/ 1712 h 1712"/>
                      <a:gd name="T22" fmla="*/ 725 w 1713"/>
                      <a:gd name="T23" fmla="*/ 1702 h 1712"/>
                      <a:gd name="T24" fmla="*/ 602 w 1713"/>
                      <a:gd name="T25" fmla="*/ 1673 h 1712"/>
                      <a:gd name="T26" fmla="*/ 485 w 1713"/>
                      <a:gd name="T27" fmla="*/ 1628 h 1712"/>
                      <a:gd name="T28" fmla="*/ 378 w 1713"/>
                      <a:gd name="T29" fmla="*/ 1565 h 1712"/>
                      <a:gd name="T30" fmla="*/ 281 w 1713"/>
                      <a:gd name="T31" fmla="*/ 1489 h 1712"/>
                      <a:gd name="T32" fmla="*/ 195 w 1713"/>
                      <a:gd name="T33" fmla="*/ 1400 h 1712"/>
                      <a:gd name="T34" fmla="*/ 124 w 1713"/>
                      <a:gd name="T35" fmla="*/ 1299 h 1712"/>
                      <a:gd name="T36" fmla="*/ 68 w 1713"/>
                      <a:gd name="T37" fmla="*/ 1189 h 1712"/>
                      <a:gd name="T38" fmla="*/ 27 w 1713"/>
                      <a:gd name="T39" fmla="*/ 1070 h 1712"/>
                      <a:gd name="T40" fmla="*/ 4 w 1713"/>
                      <a:gd name="T41" fmla="*/ 943 h 1712"/>
                      <a:gd name="T42" fmla="*/ 1 w 1713"/>
                      <a:gd name="T43" fmla="*/ 812 h 1712"/>
                      <a:gd name="T44" fmla="*/ 17 w 1713"/>
                      <a:gd name="T45" fmla="*/ 683 h 1712"/>
                      <a:gd name="T46" fmla="*/ 52 w 1713"/>
                      <a:gd name="T47" fmla="*/ 562 h 1712"/>
                      <a:gd name="T48" fmla="*/ 104 w 1713"/>
                      <a:gd name="T49" fmla="*/ 447 h 1712"/>
                      <a:gd name="T50" fmla="*/ 171 w 1713"/>
                      <a:gd name="T51" fmla="*/ 343 h 1712"/>
                      <a:gd name="T52" fmla="*/ 250 w 1713"/>
                      <a:gd name="T53" fmla="*/ 250 h 1712"/>
                      <a:gd name="T54" fmla="*/ 345 w 1713"/>
                      <a:gd name="T55" fmla="*/ 169 h 1712"/>
                      <a:gd name="T56" fmla="*/ 449 w 1713"/>
                      <a:gd name="T57" fmla="*/ 103 h 1712"/>
                      <a:gd name="T58" fmla="*/ 562 w 1713"/>
                      <a:gd name="T59" fmla="*/ 52 h 1712"/>
                      <a:gd name="T60" fmla="*/ 683 w 1713"/>
                      <a:gd name="T61" fmla="*/ 17 h 1712"/>
                      <a:gd name="T62" fmla="*/ 812 w 1713"/>
                      <a:gd name="T63" fmla="*/ 1 h 1712"/>
                      <a:gd name="T64" fmla="*/ 944 w 1713"/>
                      <a:gd name="T65" fmla="*/ 4 h 1712"/>
                      <a:gd name="T66" fmla="*/ 1070 w 1713"/>
                      <a:gd name="T67" fmla="*/ 26 h 1712"/>
                      <a:gd name="T68" fmla="*/ 1189 w 1713"/>
                      <a:gd name="T69" fmla="*/ 66 h 1712"/>
                      <a:gd name="T70" fmla="*/ 1300 w 1713"/>
                      <a:gd name="T71" fmla="*/ 123 h 1712"/>
                      <a:gd name="T72" fmla="*/ 1400 w 1713"/>
                      <a:gd name="T73" fmla="*/ 195 h 1712"/>
                      <a:gd name="T74" fmla="*/ 1490 w 1713"/>
                      <a:gd name="T75" fmla="*/ 279 h 1712"/>
                      <a:gd name="T76" fmla="*/ 1567 w 1713"/>
                      <a:gd name="T77" fmla="*/ 376 h 1712"/>
                      <a:gd name="T78" fmla="*/ 1628 w 1713"/>
                      <a:gd name="T79" fmla="*/ 485 h 1712"/>
                      <a:gd name="T80" fmla="*/ 1674 w 1713"/>
                      <a:gd name="T81" fmla="*/ 601 h 1712"/>
                      <a:gd name="T82" fmla="*/ 1703 w 1713"/>
                      <a:gd name="T83" fmla="*/ 725 h 1712"/>
                      <a:gd name="T84" fmla="*/ 1713 w 1713"/>
                      <a:gd name="T85" fmla="*/ 856 h 1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1713" h="1712">
                        <a:moveTo>
                          <a:pt x="1713" y="856"/>
                        </a:moveTo>
                        <a:lnTo>
                          <a:pt x="1712" y="899"/>
                        </a:lnTo>
                        <a:lnTo>
                          <a:pt x="1707" y="943"/>
                        </a:lnTo>
                        <a:lnTo>
                          <a:pt x="1703" y="986"/>
                        </a:lnTo>
                        <a:lnTo>
                          <a:pt x="1696" y="1028"/>
                        </a:lnTo>
                        <a:lnTo>
                          <a:pt x="1686" y="1070"/>
                        </a:lnTo>
                        <a:lnTo>
                          <a:pt x="1674" y="1111"/>
                        </a:lnTo>
                        <a:lnTo>
                          <a:pt x="1661" y="1150"/>
                        </a:lnTo>
                        <a:lnTo>
                          <a:pt x="1645" y="1189"/>
                        </a:lnTo>
                        <a:lnTo>
                          <a:pt x="1628" y="1226"/>
                        </a:lnTo>
                        <a:lnTo>
                          <a:pt x="1609" y="1264"/>
                        </a:lnTo>
                        <a:lnTo>
                          <a:pt x="1589" y="1299"/>
                        </a:lnTo>
                        <a:lnTo>
                          <a:pt x="1567" y="1334"/>
                        </a:lnTo>
                        <a:lnTo>
                          <a:pt x="1542" y="1368"/>
                        </a:lnTo>
                        <a:lnTo>
                          <a:pt x="1518" y="1400"/>
                        </a:lnTo>
                        <a:lnTo>
                          <a:pt x="1490" y="1431"/>
                        </a:lnTo>
                        <a:lnTo>
                          <a:pt x="1461" y="1461"/>
                        </a:lnTo>
                        <a:lnTo>
                          <a:pt x="1432" y="1489"/>
                        </a:lnTo>
                        <a:lnTo>
                          <a:pt x="1400" y="1516"/>
                        </a:lnTo>
                        <a:lnTo>
                          <a:pt x="1369" y="1542"/>
                        </a:lnTo>
                        <a:lnTo>
                          <a:pt x="1335" y="1565"/>
                        </a:lnTo>
                        <a:lnTo>
                          <a:pt x="1300" y="1587"/>
                        </a:lnTo>
                        <a:lnTo>
                          <a:pt x="1264" y="1609"/>
                        </a:lnTo>
                        <a:lnTo>
                          <a:pt x="1228" y="1628"/>
                        </a:lnTo>
                        <a:lnTo>
                          <a:pt x="1189" y="1645"/>
                        </a:lnTo>
                        <a:lnTo>
                          <a:pt x="1151" y="1660"/>
                        </a:lnTo>
                        <a:lnTo>
                          <a:pt x="1111" y="1673"/>
                        </a:lnTo>
                        <a:lnTo>
                          <a:pt x="1070" y="1684"/>
                        </a:lnTo>
                        <a:lnTo>
                          <a:pt x="1030" y="1694"/>
                        </a:lnTo>
                        <a:lnTo>
                          <a:pt x="986" y="1702"/>
                        </a:lnTo>
                        <a:lnTo>
                          <a:pt x="944" y="1707"/>
                        </a:lnTo>
                        <a:lnTo>
                          <a:pt x="901" y="1710"/>
                        </a:lnTo>
                        <a:lnTo>
                          <a:pt x="856" y="1712"/>
                        </a:lnTo>
                        <a:lnTo>
                          <a:pt x="812" y="1710"/>
                        </a:lnTo>
                        <a:lnTo>
                          <a:pt x="769" y="1707"/>
                        </a:lnTo>
                        <a:lnTo>
                          <a:pt x="725" y="1702"/>
                        </a:lnTo>
                        <a:lnTo>
                          <a:pt x="683" y="1694"/>
                        </a:lnTo>
                        <a:lnTo>
                          <a:pt x="643" y="1684"/>
                        </a:lnTo>
                        <a:lnTo>
                          <a:pt x="602" y="1673"/>
                        </a:lnTo>
                        <a:lnTo>
                          <a:pt x="562" y="1660"/>
                        </a:lnTo>
                        <a:lnTo>
                          <a:pt x="523" y="1645"/>
                        </a:lnTo>
                        <a:lnTo>
                          <a:pt x="485" y="1628"/>
                        </a:lnTo>
                        <a:lnTo>
                          <a:pt x="449" y="1609"/>
                        </a:lnTo>
                        <a:lnTo>
                          <a:pt x="413" y="1587"/>
                        </a:lnTo>
                        <a:lnTo>
                          <a:pt x="378" y="1565"/>
                        </a:lnTo>
                        <a:lnTo>
                          <a:pt x="345" y="1542"/>
                        </a:lnTo>
                        <a:lnTo>
                          <a:pt x="311" y="1516"/>
                        </a:lnTo>
                        <a:lnTo>
                          <a:pt x="281" y="1489"/>
                        </a:lnTo>
                        <a:lnTo>
                          <a:pt x="250" y="1461"/>
                        </a:lnTo>
                        <a:lnTo>
                          <a:pt x="223" y="1431"/>
                        </a:lnTo>
                        <a:lnTo>
                          <a:pt x="195" y="1400"/>
                        </a:lnTo>
                        <a:lnTo>
                          <a:pt x="171" y="1368"/>
                        </a:lnTo>
                        <a:lnTo>
                          <a:pt x="146" y="1334"/>
                        </a:lnTo>
                        <a:lnTo>
                          <a:pt x="124" y="1299"/>
                        </a:lnTo>
                        <a:lnTo>
                          <a:pt x="104" y="1264"/>
                        </a:lnTo>
                        <a:lnTo>
                          <a:pt x="85" y="1226"/>
                        </a:lnTo>
                        <a:lnTo>
                          <a:pt x="68" y="1189"/>
                        </a:lnTo>
                        <a:lnTo>
                          <a:pt x="52" y="1150"/>
                        </a:lnTo>
                        <a:lnTo>
                          <a:pt x="39" y="1111"/>
                        </a:lnTo>
                        <a:lnTo>
                          <a:pt x="27" y="1070"/>
                        </a:lnTo>
                        <a:lnTo>
                          <a:pt x="17" y="1028"/>
                        </a:lnTo>
                        <a:lnTo>
                          <a:pt x="10" y="986"/>
                        </a:lnTo>
                        <a:lnTo>
                          <a:pt x="4" y="943"/>
                        </a:lnTo>
                        <a:lnTo>
                          <a:pt x="1" y="899"/>
                        </a:lnTo>
                        <a:lnTo>
                          <a:pt x="0" y="856"/>
                        </a:lnTo>
                        <a:lnTo>
                          <a:pt x="1" y="812"/>
                        </a:lnTo>
                        <a:lnTo>
                          <a:pt x="4" y="767"/>
                        </a:lnTo>
                        <a:lnTo>
                          <a:pt x="10" y="725"/>
                        </a:lnTo>
                        <a:lnTo>
                          <a:pt x="17" y="683"/>
                        </a:lnTo>
                        <a:lnTo>
                          <a:pt x="27" y="641"/>
                        </a:lnTo>
                        <a:lnTo>
                          <a:pt x="39" y="601"/>
                        </a:lnTo>
                        <a:lnTo>
                          <a:pt x="52" y="562"/>
                        </a:lnTo>
                        <a:lnTo>
                          <a:pt x="68" y="523"/>
                        </a:lnTo>
                        <a:lnTo>
                          <a:pt x="85" y="485"/>
                        </a:lnTo>
                        <a:lnTo>
                          <a:pt x="104" y="447"/>
                        </a:lnTo>
                        <a:lnTo>
                          <a:pt x="124" y="411"/>
                        </a:lnTo>
                        <a:lnTo>
                          <a:pt x="146" y="376"/>
                        </a:lnTo>
                        <a:lnTo>
                          <a:pt x="171" y="343"/>
                        </a:lnTo>
                        <a:lnTo>
                          <a:pt x="195" y="311"/>
                        </a:lnTo>
                        <a:lnTo>
                          <a:pt x="223" y="279"/>
                        </a:lnTo>
                        <a:lnTo>
                          <a:pt x="250" y="250"/>
                        </a:lnTo>
                        <a:lnTo>
                          <a:pt x="281" y="221"/>
                        </a:lnTo>
                        <a:lnTo>
                          <a:pt x="311" y="195"/>
                        </a:lnTo>
                        <a:lnTo>
                          <a:pt x="345" y="169"/>
                        </a:lnTo>
                        <a:lnTo>
                          <a:pt x="378" y="146"/>
                        </a:lnTo>
                        <a:lnTo>
                          <a:pt x="413" y="123"/>
                        </a:lnTo>
                        <a:lnTo>
                          <a:pt x="449" y="103"/>
                        </a:lnTo>
                        <a:lnTo>
                          <a:pt x="485" y="84"/>
                        </a:lnTo>
                        <a:lnTo>
                          <a:pt x="523" y="66"/>
                        </a:lnTo>
                        <a:lnTo>
                          <a:pt x="562" y="52"/>
                        </a:lnTo>
                        <a:lnTo>
                          <a:pt x="602" y="37"/>
                        </a:lnTo>
                        <a:lnTo>
                          <a:pt x="643" y="26"/>
                        </a:lnTo>
                        <a:lnTo>
                          <a:pt x="683" y="17"/>
                        </a:lnTo>
                        <a:lnTo>
                          <a:pt x="725" y="10"/>
                        </a:lnTo>
                        <a:lnTo>
                          <a:pt x="769" y="4"/>
                        </a:lnTo>
                        <a:lnTo>
                          <a:pt x="812" y="1"/>
                        </a:lnTo>
                        <a:lnTo>
                          <a:pt x="856" y="0"/>
                        </a:lnTo>
                        <a:lnTo>
                          <a:pt x="901" y="1"/>
                        </a:lnTo>
                        <a:lnTo>
                          <a:pt x="944" y="4"/>
                        </a:lnTo>
                        <a:lnTo>
                          <a:pt x="986" y="10"/>
                        </a:lnTo>
                        <a:lnTo>
                          <a:pt x="1030" y="17"/>
                        </a:lnTo>
                        <a:lnTo>
                          <a:pt x="1070" y="26"/>
                        </a:lnTo>
                        <a:lnTo>
                          <a:pt x="1111" y="37"/>
                        </a:lnTo>
                        <a:lnTo>
                          <a:pt x="1151" y="52"/>
                        </a:lnTo>
                        <a:lnTo>
                          <a:pt x="1189" y="66"/>
                        </a:lnTo>
                        <a:lnTo>
                          <a:pt x="1228" y="84"/>
                        </a:lnTo>
                        <a:lnTo>
                          <a:pt x="1264" y="103"/>
                        </a:lnTo>
                        <a:lnTo>
                          <a:pt x="1300" y="123"/>
                        </a:lnTo>
                        <a:lnTo>
                          <a:pt x="1335" y="146"/>
                        </a:lnTo>
                        <a:lnTo>
                          <a:pt x="1369" y="169"/>
                        </a:lnTo>
                        <a:lnTo>
                          <a:pt x="1400" y="195"/>
                        </a:lnTo>
                        <a:lnTo>
                          <a:pt x="1432" y="221"/>
                        </a:lnTo>
                        <a:lnTo>
                          <a:pt x="1461" y="250"/>
                        </a:lnTo>
                        <a:lnTo>
                          <a:pt x="1490" y="279"/>
                        </a:lnTo>
                        <a:lnTo>
                          <a:pt x="1518" y="311"/>
                        </a:lnTo>
                        <a:lnTo>
                          <a:pt x="1542" y="343"/>
                        </a:lnTo>
                        <a:lnTo>
                          <a:pt x="1567" y="376"/>
                        </a:lnTo>
                        <a:lnTo>
                          <a:pt x="1589" y="411"/>
                        </a:lnTo>
                        <a:lnTo>
                          <a:pt x="1609" y="447"/>
                        </a:lnTo>
                        <a:lnTo>
                          <a:pt x="1628" y="485"/>
                        </a:lnTo>
                        <a:lnTo>
                          <a:pt x="1645" y="523"/>
                        </a:lnTo>
                        <a:lnTo>
                          <a:pt x="1661" y="562"/>
                        </a:lnTo>
                        <a:lnTo>
                          <a:pt x="1674" y="601"/>
                        </a:lnTo>
                        <a:lnTo>
                          <a:pt x="1686" y="641"/>
                        </a:lnTo>
                        <a:lnTo>
                          <a:pt x="1696" y="683"/>
                        </a:lnTo>
                        <a:lnTo>
                          <a:pt x="1703" y="725"/>
                        </a:lnTo>
                        <a:lnTo>
                          <a:pt x="1707" y="767"/>
                        </a:lnTo>
                        <a:lnTo>
                          <a:pt x="1712" y="812"/>
                        </a:lnTo>
                        <a:lnTo>
                          <a:pt x="1713" y="85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8" name="Group 51"/>
                  <p:cNvGrpSpPr/>
                  <p:nvPr/>
                </p:nvGrpSpPr>
                <p:grpSpPr>
                  <a:xfrm rot="18834351">
                    <a:off x="5188587" y="5604202"/>
                    <a:ext cx="549978" cy="551681"/>
                    <a:chOff x="5188587" y="5604202"/>
                    <a:chExt cx="549978" cy="551681"/>
                  </a:xfrm>
                </p:grpSpPr>
                <p:sp>
                  <p:nvSpPr>
                    <p:cNvPr id="53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5188587" y="5604202"/>
                      <a:ext cx="359274" cy="359274"/>
                    </a:xfrm>
                    <a:custGeom>
                      <a:avLst/>
                      <a:gdLst>
                        <a:gd name="T0" fmla="*/ 537 w 633"/>
                        <a:gd name="T1" fmla="*/ 631 h 631"/>
                        <a:gd name="T2" fmla="*/ 520 w 633"/>
                        <a:gd name="T3" fmla="*/ 628 h 631"/>
                        <a:gd name="T4" fmla="*/ 504 w 633"/>
                        <a:gd name="T5" fmla="*/ 621 h 631"/>
                        <a:gd name="T6" fmla="*/ 490 w 633"/>
                        <a:gd name="T7" fmla="*/ 613 h 631"/>
                        <a:gd name="T8" fmla="*/ 26 w 633"/>
                        <a:gd name="T9" fmla="*/ 149 h 631"/>
                        <a:gd name="T10" fmla="*/ 15 w 633"/>
                        <a:gd name="T11" fmla="*/ 135 h 631"/>
                        <a:gd name="T12" fmla="*/ 7 w 633"/>
                        <a:gd name="T13" fmla="*/ 120 h 631"/>
                        <a:gd name="T14" fmla="*/ 1 w 633"/>
                        <a:gd name="T15" fmla="*/ 104 h 631"/>
                        <a:gd name="T16" fmla="*/ 0 w 633"/>
                        <a:gd name="T17" fmla="*/ 87 h 631"/>
                        <a:gd name="T18" fmla="*/ 1 w 633"/>
                        <a:gd name="T19" fmla="*/ 71 h 631"/>
                        <a:gd name="T20" fmla="*/ 7 w 633"/>
                        <a:gd name="T21" fmla="*/ 53 h 631"/>
                        <a:gd name="T22" fmla="*/ 15 w 633"/>
                        <a:gd name="T23" fmla="*/ 39 h 631"/>
                        <a:gd name="T24" fmla="*/ 26 w 633"/>
                        <a:gd name="T25" fmla="*/ 24 h 631"/>
                        <a:gd name="T26" fmla="*/ 39 w 633"/>
                        <a:gd name="T27" fmla="*/ 14 h 631"/>
                        <a:gd name="T28" fmla="*/ 55 w 633"/>
                        <a:gd name="T29" fmla="*/ 6 h 631"/>
                        <a:gd name="T30" fmla="*/ 71 w 633"/>
                        <a:gd name="T31" fmla="*/ 1 h 631"/>
                        <a:gd name="T32" fmla="*/ 88 w 633"/>
                        <a:gd name="T33" fmla="*/ 0 h 631"/>
                        <a:gd name="T34" fmla="*/ 104 w 633"/>
                        <a:gd name="T35" fmla="*/ 1 h 631"/>
                        <a:gd name="T36" fmla="*/ 120 w 633"/>
                        <a:gd name="T37" fmla="*/ 6 h 631"/>
                        <a:gd name="T38" fmla="*/ 136 w 633"/>
                        <a:gd name="T39" fmla="*/ 14 h 631"/>
                        <a:gd name="T40" fmla="*/ 149 w 633"/>
                        <a:gd name="T41" fmla="*/ 24 h 631"/>
                        <a:gd name="T42" fmla="*/ 613 w 633"/>
                        <a:gd name="T43" fmla="*/ 489 h 631"/>
                        <a:gd name="T44" fmla="*/ 623 w 633"/>
                        <a:gd name="T45" fmla="*/ 504 h 631"/>
                        <a:gd name="T46" fmla="*/ 629 w 633"/>
                        <a:gd name="T47" fmla="*/ 520 h 631"/>
                        <a:gd name="T48" fmla="*/ 633 w 633"/>
                        <a:gd name="T49" fmla="*/ 536 h 631"/>
                        <a:gd name="T50" fmla="*/ 633 w 633"/>
                        <a:gd name="T51" fmla="*/ 553 h 631"/>
                        <a:gd name="T52" fmla="*/ 629 w 633"/>
                        <a:gd name="T53" fmla="*/ 569 h 631"/>
                        <a:gd name="T54" fmla="*/ 623 w 633"/>
                        <a:gd name="T55" fmla="*/ 585 h 631"/>
                        <a:gd name="T56" fmla="*/ 613 w 633"/>
                        <a:gd name="T57" fmla="*/ 599 h 631"/>
                        <a:gd name="T58" fmla="*/ 601 w 633"/>
                        <a:gd name="T59" fmla="*/ 613 h 631"/>
                        <a:gd name="T60" fmla="*/ 587 w 633"/>
                        <a:gd name="T61" fmla="*/ 621 h 631"/>
                        <a:gd name="T62" fmla="*/ 571 w 633"/>
                        <a:gd name="T63" fmla="*/ 628 h 631"/>
                        <a:gd name="T64" fmla="*/ 553 w 633"/>
                        <a:gd name="T65" fmla="*/ 631 h 6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633" h="631">
                          <a:moveTo>
                            <a:pt x="545" y="631"/>
                          </a:moveTo>
                          <a:lnTo>
                            <a:pt x="537" y="631"/>
                          </a:lnTo>
                          <a:lnTo>
                            <a:pt x="529" y="630"/>
                          </a:lnTo>
                          <a:lnTo>
                            <a:pt x="520" y="628"/>
                          </a:lnTo>
                          <a:lnTo>
                            <a:pt x="513" y="626"/>
                          </a:lnTo>
                          <a:lnTo>
                            <a:pt x="504" y="621"/>
                          </a:lnTo>
                          <a:lnTo>
                            <a:pt x="497" y="617"/>
                          </a:lnTo>
                          <a:lnTo>
                            <a:pt x="490" y="613"/>
                          </a:lnTo>
                          <a:lnTo>
                            <a:pt x="484" y="607"/>
                          </a:lnTo>
                          <a:lnTo>
                            <a:pt x="26" y="149"/>
                          </a:lnTo>
                          <a:lnTo>
                            <a:pt x="20" y="142"/>
                          </a:lnTo>
                          <a:lnTo>
                            <a:pt x="15" y="135"/>
                          </a:lnTo>
                          <a:lnTo>
                            <a:pt x="10" y="127"/>
                          </a:lnTo>
                          <a:lnTo>
                            <a:pt x="7" y="120"/>
                          </a:lnTo>
                          <a:lnTo>
                            <a:pt x="4" y="111"/>
                          </a:lnTo>
                          <a:lnTo>
                            <a:pt x="1" y="104"/>
                          </a:lnTo>
                          <a:lnTo>
                            <a:pt x="0" y="95"/>
                          </a:lnTo>
                          <a:lnTo>
                            <a:pt x="0" y="87"/>
                          </a:lnTo>
                          <a:lnTo>
                            <a:pt x="0" y="78"/>
                          </a:lnTo>
                          <a:lnTo>
                            <a:pt x="1" y="71"/>
                          </a:lnTo>
                          <a:lnTo>
                            <a:pt x="4" y="62"/>
                          </a:lnTo>
                          <a:lnTo>
                            <a:pt x="7" y="53"/>
                          </a:lnTo>
                          <a:lnTo>
                            <a:pt x="10" y="46"/>
                          </a:lnTo>
                          <a:lnTo>
                            <a:pt x="15" y="39"/>
                          </a:lnTo>
                          <a:lnTo>
                            <a:pt x="20" y="32"/>
                          </a:lnTo>
                          <a:lnTo>
                            <a:pt x="26" y="24"/>
                          </a:lnTo>
                          <a:lnTo>
                            <a:pt x="32" y="19"/>
                          </a:lnTo>
                          <a:lnTo>
                            <a:pt x="39" y="14"/>
                          </a:lnTo>
                          <a:lnTo>
                            <a:pt x="46" y="10"/>
                          </a:lnTo>
                          <a:lnTo>
                            <a:pt x="55" y="6"/>
                          </a:lnTo>
                          <a:lnTo>
                            <a:pt x="62" y="3"/>
                          </a:lnTo>
                          <a:lnTo>
                            <a:pt x="71" y="1"/>
                          </a:lnTo>
                          <a:lnTo>
                            <a:pt x="80" y="0"/>
                          </a:lnTo>
                          <a:lnTo>
                            <a:pt x="88" y="0"/>
                          </a:lnTo>
                          <a:lnTo>
                            <a:pt x="96" y="0"/>
                          </a:lnTo>
                          <a:lnTo>
                            <a:pt x="104" y="1"/>
                          </a:lnTo>
                          <a:lnTo>
                            <a:pt x="113" y="3"/>
                          </a:lnTo>
                          <a:lnTo>
                            <a:pt x="120" y="6"/>
                          </a:lnTo>
                          <a:lnTo>
                            <a:pt x="129" y="10"/>
                          </a:lnTo>
                          <a:lnTo>
                            <a:pt x="136" y="14"/>
                          </a:lnTo>
                          <a:lnTo>
                            <a:pt x="143" y="19"/>
                          </a:lnTo>
                          <a:lnTo>
                            <a:pt x="149" y="24"/>
                          </a:lnTo>
                          <a:lnTo>
                            <a:pt x="607" y="482"/>
                          </a:lnTo>
                          <a:lnTo>
                            <a:pt x="613" y="489"/>
                          </a:lnTo>
                          <a:lnTo>
                            <a:pt x="618" y="497"/>
                          </a:lnTo>
                          <a:lnTo>
                            <a:pt x="623" y="504"/>
                          </a:lnTo>
                          <a:lnTo>
                            <a:pt x="626" y="511"/>
                          </a:lnTo>
                          <a:lnTo>
                            <a:pt x="629" y="520"/>
                          </a:lnTo>
                          <a:lnTo>
                            <a:pt x="631" y="529"/>
                          </a:lnTo>
                          <a:lnTo>
                            <a:pt x="633" y="536"/>
                          </a:lnTo>
                          <a:lnTo>
                            <a:pt x="633" y="544"/>
                          </a:lnTo>
                          <a:lnTo>
                            <a:pt x="633" y="553"/>
                          </a:lnTo>
                          <a:lnTo>
                            <a:pt x="631" y="562"/>
                          </a:lnTo>
                          <a:lnTo>
                            <a:pt x="629" y="569"/>
                          </a:lnTo>
                          <a:lnTo>
                            <a:pt x="626" y="578"/>
                          </a:lnTo>
                          <a:lnTo>
                            <a:pt x="623" y="585"/>
                          </a:lnTo>
                          <a:lnTo>
                            <a:pt x="618" y="592"/>
                          </a:lnTo>
                          <a:lnTo>
                            <a:pt x="613" y="599"/>
                          </a:lnTo>
                          <a:lnTo>
                            <a:pt x="607" y="607"/>
                          </a:lnTo>
                          <a:lnTo>
                            <a:pt x="601" y="613"/>
                          </a:lnTo>
                          <a:lnTo>
                            <a:pt x="594" y="617"/>
                          </a:lnTo>
                          <a:lnTo>
                            <a:pt x="587" y="621"/>
                          </a:lnTo>
                          <a:lnTo>
                            <a:pt x="578" y="626"/>
                          </a:lnTo>
                          <a:lnTo>
                            <a:pt x="571" y="628"/>
                          </a:lnTo>
                          <a:lnTo>
                            <a:pt x="562" y="630"/>
                          </a:lnTo>
                          <a:lnTo>
                            <a:pt x="553" y="631"/>
                          </a:lnTo>
                          <a:lnTo>
                            <a:pt x="545" y="631"/>
                          </a:lnTo>
                          <a:close/>
                        </a:path>
                      </a:pathLst>
                    </a:custGeom>
                    <a:solidFill>
                      <a:srgbClr val="008D78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5294155" y="5709771"/>
                      <a:ext cx="444410" cy="446112"/>
                    </a:xfrm>
                    <a:custGeom>
                      <a:avLst/>
                      <a:gdLst>
                        <a:gd name="T0" fmla="*/ 18 w 785"/>
                        <a:gd name="T1" fmla="*/ 523 h 786"/>
                        <a:gd name="T2" fmla="*/ 13 w 785"/>
                        <a:gd name="T3" fmla="*/ 528 h 786"/>
                        <a:gd name="T4" fmla="*/ 9 w 785"/>
                        <a:gd name="T5" fmla="*/ 534 h 786"/>
                        <a:gd name="T6" fmla="*/ 5 w 785"/>
                        <a:gd name="T7" fmla="*/ 540 h 786"/>
                        <a:gd name="T8" fmla="*/ 3 w 785"/>
                        <a:gd name="T9" fmla="*/ 546 h 786"/>
                        <a:gd name="T10" fmla="*/ 0 w 785"/>
                        <a:gd name="T11" fmla="*/ 552 h 786"/>
                        <a:gd name="T12" fmla="*/ 0 w 785"/>
                        <a:gd name="T13" fmla="*/ 557 h 786"/>
                        <a:gd name="T14" fmla="*/ 0 w 785"/>
                        <a:gd name="T15" fmla="*/ 563 h 786"/>
                        <a:gd name="T16" fmla="*/ 2 w 785"/>
                        <a:gd name="T17" fmla="*/ 568 h 786"/>
                        <a:gd name="T18" fmla="*/ 3 w 785"/>
                        <a:gd name="T19" fmla="*/ 573 h 786"/>
                        <a:gd name="T20" fmla="*/ 6 w 785"/>
                        <a:gd name="T21" fmla="*/ 578 h 786"/>
                        <a:gd name="T22" fmla="*/ 9 w 785"/>
                        <a:gd name="T23" fmla="*/ 582 h 786"/>
                        <a:gd name="T24" fmla="*/ 13 w 785"/>
                        <a:gd name="T25" fmla="*/ 586 h 786"/>
                        <a:gd name="T26" fmla="*/ 19 w 785"/>
                        <a:gd name="T27" fmla="*/ 591 h 786"/>
                        <a:gd name="T28" fmla="*/ 25 w 785"/>
                        <a:gd name="T29" fmla="*/ 594 h 786"/>
                        <a:gd name="T30" fmla="*/ 32 w 785"/>
                        <a:gd name="T31" fmla="*/ 597 h 786"/>
                        <a:gd name="T32" fmla="*/ 39 w 785"/>
                        <a:gd name="T33" fmla="*/ 599 h 786"/>
                        <a:gd name="T34" fmla="*/ 726 w 785"/>
                        <a:gd name="T35" fmla="*/ 783 h 786"/>
                        <a:gd name="T36" fmla="*/ 735 w 785"/>
                        <a:gd name="T37" fmla="*/ 785 h 786"/>
                        <a:gd name="T38" fmla="*/ 742 w 785"/>
                        <a:gd name="T39" fmla="*/ 786 h 786"/>
                        <a:gd name="T40" fmla="*/ 748 w 785"/>
                        <a:gd name="T41" fmla="*/ 786 h 786"/>
                        <a:gd name="T42" fmla="*/ 755 w 785"/>
                        <a:gd name="T43" fmla="*/ 785 h 786"/>
                        <a:gd name="T44" fmla="*/ 761 w 785"/>
                        <a:gd name="T45" fmla="*/ 783 h 786"/>
                        <a:gd name="T46" fmla="*/ 767 w 785"/>
                        <a:gd name="T47" fmla="*/ 782 h 786"/>
                        <a:gd name="T48" fmla="*/ 771 w 785"/>
                        <a:gd name="T49" fmla="*/ 779 h 786"/>
                        <a:gd name="T50" fmla="*/ 775 w 785"/>
                        <a:gd name="T51" fmla="*/ 775 h 786"/>
                        <a:gd name="T52" fmla="*/ 778 w 785"/>
                        <a:gd name="T53" fmla="*/ 770 h 786"/>
                        <a:gd name="T54" fmla="*/ 781 w 785"/>
                        <a:gd name="T55" fmla="*/ 766 h 786"/>
                        <a:gd name="T56" fmla="*/ 784 w 785"/>
                        <a:gd name="T57" fmla="*/ 762 h 786"/>
                        <a:gd name="T58" fmla="*/ 785 w 785"/>
                        <a:gd name="T59" fmla="*/ 754 h 786"/>
                        <a:gd name="T60" fmla="*/ 785 w 785"/>
                        <a:gd name="T61" fmla="*/ 749 h 786"/>
                        <a:gd name="T62" fmla="*/ 785 w 785"/>
                        <a:gd name="T63" fmla="*/ 741 h 786"/>
                        <a:gd name="T64" fmla="*/ 785 w 785"/>
                        <a:gd name="T65" fmla="*/ 734 h 786"/>
                        <a:gd name="T66" fmla="*/ 782 w 785"/>
                        <a:gd name="T67" fmla="*/ 727 h 786"/>
                        <a:gd name="T68" fmla="*/ 599 w 785"/>
                        <a:gd name="T69" fmla="*/ 39 h 786"/>
                        <a:gd name="T70" fmla="*/ 597 w 785"/>
                        <a:gd name="T71" fmla="*/ 32 h 786"/>
                        <a:gd name="T72" fmla="*/ 594 w 785"/>
                        <a:gd name="T73" fmla="*/ 24 h 786"/>
                        <a:gd name="T74" fmla="*/ 590 w 785"/>
                        <a:gd name="T75" fmla="*/ 19 h 786"/>
                        <a:gd name="T76" fmla="*/ 587 w 785"/>
                        <a:gd name="T77" fmla="*/ 14 h 786"/>
                        <a:gd name="T78" fmla="*/ 583 w 785"/>
                        <a:gd name="T79" fmla="*/ 10 h 786"/>
                        <a:gd name="T80" fmla="*/ 578 w 785"/>
                        <a:gd name="T81" fmla="*/ 6 h 786"/>
                        <a:gd name="T82" fmla="*/ 572 w 785"/>
                        <a:gd name="T83" fmla="*/ 3 h 786"/>
                        <a:gd name="T84" fmla="*/ 568 w 785"/>
                        <a:gd name="T85" fmla="*/ 1 h 786"/>
                        <a:gd name="T86" fmla="*/ 562 w 785"/>
                        <a:gd name="T87" fmla="*/ 0 h 786"/>
                        <a:gd name="T88" fmla="*/ 557 w 785"/>
                        <a:gd name="T89" fmla="*/ 0 h 786"/>
                        <a:gd name="T90" fmla="*/ 551 w 785"/>
                        <a:gd name="T91" fmla="*/ 1 h 786"/>
                        <a:gd name="T92" fmla="*/ 545 w 785"/>
                        <a:gd name="T93" fmla="*/ 3 h 786"/>
                        <a:gd name="T94" fmla="*/ 539 w 785"/>
                        <a:gd name="T95" fmla="*/ 6 h 786"/>
                        <a:gd name="T96" fmla="*/ 533 w 785"/>
                        <a:gd name="T97" fmla="*/ 8 h 786"/>
                        <a:gd name="T98" fmla="*/ 528 w 785"/>
                        <a:gd name="T99" fmla="*/ 13 h 786"/>
                        <a:gd name="T100" fmla="*/ 522 w 785"/>
                        <a:gd name="T101" fmla="*/ 19 h 786"/>
                        <a:gd name="T102" fmla="*/ 18 w 785"/>
                        <a:gd name="T103" fmla="*/ 523 h 7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</a:cxnLst>
                      <a:rect l="0" t="0" r="r" b="b"/>
                      <a:pathLst>
                        <a:path w="785" h="786">
                          <a:moveTo>
                            <a:pt x="18" y="523"/>
                          </a:moveTo>
                          <a:lnTo>
                            <a:pt x="13" y="528"/>
                          </a:lnTo>
                          <a:lnTo>
                            <a:pt x="9" y="534"/>
                          </a:lnTo>
                          <a:lnTo>
                            <a:pt x="5" y="540"/>
                          </a:lnTo>
                          <a:lnTo>
                            <a:pt x="3" y="546"/>
                          </a:lnTo>
                          <a:lnTo>
                            <a:pt x="0" y="552"/>
                          </a:lnTo>
                          <a:lnTo>
                            <a:pt x="0" y="557"/>
                          </a:lnTo>
                          <a:lnTo>
                            <a:pt x="0" y="563"/>
                          </a:lnTo>
                          <a:lnTo>
                            <a:pt x="2" y="568"/>
                          </a:lnTo>
                          <a:lnTo>
                            <a:pt x="3" y="573"/>
                          </a:lnTo>
                          <a:lnTo>
                            <a:pt x="6" y="578"/>
                          </a:lnTo>
                          <a:lnTo>
                            <a:pt x="9" y="582"/>
                          </a:lnTo>
                          <a:lnTo>
                            <a:pt x="13" y="586"/>
                          </a:lnTo>
                          <a:lnTo>
                            <a:pt x="19" y="591"/>
                          </a:lnTo>
                          <a:lnTo>
                            <a:pt x="25" y="594"/>
                          </a:lnTo>
                          <a:lnTo>
                            <a:pt x="32" y="597"/>
                          </a:lnTo>
                          <a:lnTo>
                            <a:pt x="39" y="599"/>
                          </a:lnTo>
                          <a:lnTo>
                            <a:pt x="726" y="783"/>
                          </a:lnTo>
                          <a:lnTo>
                            <a:pt x="735" y="785"/>
                          </a:lnTo>
                          <a:lnTo>
                            <a:pt x="742" y="786"/>
                          </a:lnTo>
                          <a:lnTo>
                            <a:pt x="748" y="786"/>
                          </a:lnTo>
                          <a:lnTo>
                            <a:pt x="755" y="785"/>
                          </a:lnTo>
                          <a:lnTo>
                            <a:pt x="761" y="783"/>
                          </a:lnTo>
                          <a:lnTo>
                            <a:pt x="767" y="782"/>
                          </a:lnTo>
                          <a:lnTo>
                            <a:pt x="771" y="779"/>
                          </a:lnTo>
                          <a:lnTo>
                            <a:pt x="775" y="775"/>
                          </a:lnTo>
                          <a:lnTo>
                            <a:pt x="778" y="770"/>
                          </a:lnTo>
                          <a:lnTo>
                            <a:pt x="781" y="766"/>
                          </a:lnTo>
                          <a:lnTo>
                            <a:pt x="784" y="762"/>
                          </a:lnTo>
                          <a:lnTo>
                            <a:pt x="785" y="754"/>
                          </a:lnTo>
                          <a:lnTo>
                            <a:pt x="785" y="749"/>
                          </a:lnTo>
                          <a:lnTo>
                            <a:pt x="785" y="741"/>
                          </a:lnTo>
                          <a:lnTo>
                            <a:pt x="785" y="734"/>
                          </a:lnTo>
                          <a:lnTo>
                            <a:pt x="782" y="727"/>
                          </a:lnTo>
                          <a:lnTo>
                            <a:pt x="599" y="39"/>
                          </a:lnTo>
                          <a:lnTo>
                            <a:pt x="597" y="32"/>
                          </a:lnTo>
                          <a:lnTo>
                            <a:pt x="594" y="24"/>
                          </a:lnTo>
                          <a:lnTo>
                            <a:pt x="590" y="19"/>
                          </a:lnTo>
                          <a:lnTo>
                            <a:pt x="587" y="14"/>
                          </a:lnTo>
                          <a:lnTo>
                            <a:pt x="583" y="10"/>
                          </a:lnTo>
                          <a:lnTo>
                            <a:pt x="578" y="6"/>
                          </a:lnTo>
                          <a:lnTo>
                            <a:pt x="572" y="3"/>
                          </a:lnTo>
                          <a:lnTo>
                            <a:pt x="568" y="1"/>
                          </a:lnTo>
                          <a:lnTo>
                            <a:pt x="562" y="0"/>
                          </a:lnTo>
                          <a:lnTo>
                            <a:pt x="557" y="0"/>
                          </a:lnTo>
                          <a:lnTo>
                            <a:pt x="551" y="1"/>
                          </a:lnTo>
                          <a:lnTo>
                            <a:pt x="545" y="3"/>
                          </a:lnTo>
                          <a:lnTo>
                            <a:pt x="539" y="6"/>
                          </a:lnTo>
                          <a:lnTo>
                            <a:pt x="533" y="8"/>
                          </a:lnTo>
                          <a:lnTo>
                            <a:pt x="528" y="13"/>
                          </a:lnTo>
                          <a:lnTo>
                            <a:pt x="522" y="19"/>
                          </a:lnTo>
                          <a:lnTo>
                            <a:pt x="18" y="523"/>
                          </a:lnTo>
                          <a:close/>
                        </a:path>
                      </a:pathLst>
                    </a:custGeom>
                    <a:solidFill>
                      <a:srgbClr val="008D78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76" name="TextBox 75"/>
                <p:cNvSpPr txBox="1"/>
                <p:nvPr/>
              </p:nvSpPr>
              <p:spPr>
                <a:xfrm>
                  <a:off x="6871511" y="1387243"/>
                  <a:ext cx="1714512" cy="3047922"/>
                </a:xfrm>
                <a:prstGeom prst="rect">
                  <a:avLst/>
                </a:prstGeom>
                <a:noFill/>
              </p:spPr>
              <p:txBody>
                <a:bodyPr wrap="square" lIns="54000" tIns="22855" rIns="36000" bIns="22855" rtlCol="0">
                  <a:spAutoFit/>
                </a:bodyPr>
                <a:lstStyle/>
                <a:p>
                  <a:pPr defTabSz="179964"/>
                  <a:r>
                    <a:rPr lang="ru-RU" sz="1400" b="1" dirty="0" smtClean="0">
                      <a:latin typeface="+mj-lt"/>
                      <a:ea typeface="Arial" charset="0"/>
                      <a:cs typeface="Arial" charset="0"/>
                    </a:rPr>
                    <a:t>Всего ввезено груза-</a:t>
                  </a:r>
                  <a:r>
                    <a:rPr lang="en-US" sz="1400" b="1" dirty="0" smtClean="0">
                      <a:latin typeface="+mj-lt"/>
                      <a:ea typeface="Arial" charset="0"/>
                      <a:cs typeface="Arial" charset="0"/>
                    </a:rPr>
                    <a:t>78</a:t>
                  </a:r>
                  <a:r>
                    <a:rPr lang="ru-RU" sz="1400" b="1" dirty="0" smtClean="0">
                      <a:latin typeface="+mj-lt"/>
                      <a:ea typeface="Arial" charset="0"/>
                      <a:cs typeface="Arial" charset="0"/>
                    </a:rPr>
                    <a:t>,5 тыс. тонн;</a:t>
                  </a:r>
                </a:p>
                <a:p>
                  <a:pPr defTabSz="179964"/>
                  <a:r>
                    <a:rPr lang="ru-RU" sz="1400" b="1" dirty="0" smtClean="0">
                      <a:latin typeface="+mj-lt"/>
                      <a:ea typeface="Arial" charset="0"/>
                      <a:cs typeface="Arial" charset="0"/>
                    </a:rPr>
                    <a:t>АППГ: 90,2– 12,9% </a:t>
                  </a:r>
                </a:p>
                <a:p>
                  <a:pPr defTabSz="179964"/>
                  <a:endParaRPr lang="ru-RU" sz="1400" b="1" dirty="0" smtClean="0"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/>
                  <a:r>
                    <a:rPr lang="ru-RU" sz="1400" b="1" dirty="0" smtClean="0">
                      <a:latin typeface="+mj-lt"/>
                      <a:ea typeface="Arial" charset="0"/>
                      <a:cs typeface="Arial" charset="0"/>
                    </a:rPr>
                    <a:t>Всего вывезено груза – 5,8 тыс. тонн;</a:t>
                  </a:r>
                </a:p>
                <a:p>
                  <a:pPr defTabSz="179964"/>
                  <a:r>
                    <a:rPr lang="ru-RU" sz="1400" b="1" dirty="0" smtClean="0">
                      <a:latin typeface="+mj-lt"/>
                      <a:ea typeface="Arial" charset="0"/>
                      <a:cs typeface="Arial" charset="0"/>
                    </a:rPr>
                    <a:t>АППГ: </a:t>
                  </a:r>
                  <a:r>
                    <a:rPr lang="en-US" sz="1400" b="1" dirty="0" smtClean="0">
                      <a:latin typeface="+mj-lt"/>
                      <a:ea typeface="Arial" charset="0"/>
                      <a:cs typeface="Arial" charset="0"/>
                    </a:rPr>
                    <a:t>3,2</a:t>
                  </a:r>
                  <a:r>
                    <a:rPr lang="ru-RU" sz="1400" b="1" dirty="0" smtClean="0">
                      <a:latin typeface="+mj-lt"/>
                      <a:ea typeface="Arial" charset="0"/>
                      <a:cs typeface="Arial" charset="0"/>
                    </a:rPr>
                    <a:t>– 81,2% </a:t>
                  </a:r>
                  <a:endParaRPr lang="ru-RU" sz="1400" b="1" dirty="0"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/>
                  <a:r>
                    <a:rPr lang="en-US" sz="1100" dirty="0" smtClean="0">
                      <a:latin typeface="Arial" charset="0"/>
                      <a:ea typeface="Arial" charset="0"/>
                      <a:cs typeface="Arial" charset="0"/>
                    </a:rPr>
                    <a:t> </a:t>
                  </a:r>
                  <a:endParaRPr lang="ru-RU" sz="1100" spc="-75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grpSp>
              <p:nvGrpSpPr>
                <p:cNvPr id="9" name="Group 56"/>
                <p:cNvGrpSpPr/>
                <p:nvPr/>
              </p:nvGrpSpPr>
              <p:grpSpPr>
                <a:xfrm>
                  <a:off x="6245153" y="1818845"/>
                  <a:ext cx="681939" cy="681834"/>
                  <a:chOff x="4779934" y="5195550"/>
                  <a:chExt cx="1363878" cy="1363878"/>
                </a:xfrm>
              </p:grpSpPr>
              <p:sp>
                <p:nvSpPr>
                  <p:cNvPr id="58" name="Freeform 57"/>
                  <p:cNvSpPr>
                    <a:spLocks/>
                  </p:cNvSpPr>
                  <p:nvPr/>
                </p:nvSpPr>
                <p:spPr bwMode="auto">
                  <a:xfrm>
                    <a:off x="4779934" y="5195550"/>
                    <a:ext cx="1363878" cy="1363878"/>
                  </a:xfrm>
                  <a:custGeom>
                    <a:avLst/>
                    <a:gdLst>
                      <a:gd name="T0" fmla="*/ 2397 w 2403"/>
                      <a:gd name="T1" fmla="*/ 1325 h 2402"/>
                      <a:gd name="T2" fmla="*/ 2365 w 2403"/>
                      <a:gd name="T3" fmla="*/ 1502 h 2402"/>
                      <a:gd name="T4" fmla="*/ 2309 w 2403"/>
                      <a:gd name="T5" fmla="*/ 1670 h 2402"/>
                      <a:gd name="T6" fmla="*/ 2229 w 2403"/>
                      <a:gd name="T7" fmla="*/ 1824 h 2402"/>
                      <a:gd name="T8" fmla="*/ 2129 w 2403"/>
                      <a:gd name="T9" fmla="*/ 1966 h 2402"/>
                      <a:gd name="T10" fmla="*/ 2009 w 2403"/>
                      <a:gd name="T11" fmla="*/ 2091 h 2402"/>
                      <a:gd name="T12" fmla="*/ 1873 w 2403"/>
                      <a:gd name="T13" fmla="*/ 2198 h 2402"/>
                      <a:gd name="T14" fmla="*/ 1722 w 2403"/>
                      <a:gd name="T15" fmla="*/ 2285 h 2402"/>
                      <a:gd name="T16" fmla="*/ 1559 w 2403"/>
                      <a:gd name="T17" fmla="*/ 2349 h 2402"/>
                      <a:gd name="T18" fmla="*/ 1385 w 2403"/>
                      <a:gd name="T19" fmla="*/ 2389 h 2402"/>
                      <a:gd name="T20" fmla="*/ 1201 w 2403"/>
                      <a:gd name="T21" fmla="*/ 2402 h 2402"/>
                      <a:gd name="T22" fmla="*/ 1018 w 2403"/>
                      <a:gd name="T23" fmla="*/ 2389 h 2402"/>
                      <a:gd name="T24" fmla="*/ 845 w 2403"/>
                      <a:gd name="T25" fmla="*/ 2349 h 2402"/>
                      <a:gd name="T26" fmla="*/ 681 w 2403"/>
                      <a:gd name="T27" fmla="*/ 2285 h 2402"/>
                      <a:gd name="T28" fmla="*/ 530 w 2403"/>
                      <a:gd name="T29" fmla="*/ 2198 h 2402"/>
                      <a:gd name="T30" fmla="*/ 394 w 2403"/>
                      <a:gd name="T31" fmla="*/ 2091 h 2402"/>
                      <a:gd name="T32" fmla="*/ 274 w 2403"/>
                      <a:gd name="T33" fmla="*/ 1966 h 2402"/>
                      <a:gd name="T34" fmla="*/ 174 w 2403"/>
                      <a:gd name="T35" fmla="*/ 1824 h 2402"/>
                      <a:gd name="T36" fmla="*/ 94 w 2403"/>
                      <a:gd name="T37" fmla="*/ 1670 h 2402"/>
                      <a:gd name="T38" fmla="*/ 38 w 2403"/>
                      <a:gd name="T39" fmla="*/ 1502 h 2402"/>
                      <a:gd name="T40" fmla="*/ 6 w 2403"/>
                      <a:gd name="T41" fmla="*/ 1325 h 2402"/>
                      <a:gd name="T42" fmla="*/ 2 w 2403"/>
                      <a:gd name="T43" fmla="*/ 1139 h 2402"/>
                      <a:gd name="T44" fmla="*/ 25 w 2403"/>
                      <a:gd name="T45" fmla="*/ 960 h 2402"/>
                      <a:gd name="T46" fmla="*/ 73 w 2403"/>
                      <a:gd name="T47" fmla="*/ 789 h 2402"/>
                      <a:gd name="T48" fmla="*/ 145 w 2403"/>
                      <a:gd name="T49" fmla="*/ 630 h 2402"/>
                      <a:gd name="T50" fmla="*/ 239 w 2403"/>
                      <a:gd name="T51" fmla="*/ 483 h 2402"/>
                      <a:gd name="T52" fmla="*/ 352 w 2403"/>
                      <a:gd name="T53" fmla="*/ 352 h 2402"/>
                      <a:gd name="T54" fmla="*/ 483 w 2403"/>
                      <a:gd name="T55" fmla="*/ 239 h 2402"/>
                      <a:gd name="T56" fmla="*/ 629 w 2403"/>
                      <a:gd name="T57" fmla="*/ 146 h 2402"/>
                      <a:gd name="T58" fmla="*/ 788 w 2403"/>
                      <a:gd name="T59" fmla="*/ 73 h 2402"/>
                      <a:gd name="T60" fmla="*/ 959 w 2403"/>
                      <a:gd name="T61" fmla="*/ 24 h 2402"/>
                      <a:gd name="T62" fmla="*/ 1140 w 2403"/>
                      <a:gd name="T63" fmla="*/ 1 h 2402"/>
                      <a:gd name="T64" fmla="*/ 1324 w 2403"/>
                      <a:gd name="T65" fmla="*/ 7 h 2402"/>
                      <a:gd name="T66" fmla="*/ 1502 w 2403"/>
                      <a:gd name="T67" fmla="*/ 37 h 2402"/>
                      <a:gd name="T68" fmla="*/ 1669 w 2403"/>
                      <a:gd name="T69" fmla="*/ 95 h 2402"/>
                      <a:gd name="T70" fmla="*/ 1825 w 2403"/>
                      <a:gd name="T71" fmla="*/ 173 h 2402"/>
                      <a:gd name="T72" fmla="*/ 1966 w 2403"/>
                      <a:gd name="T73" fmla="*/ 275 h 2402"/>
                      <a:gd name="T74" fmla="*/ 2090 w 2403"/>
                      <a:gd name="T75" fmla="*/ 394 h 2402"/>
                      <a:gd name="T76" fmla="*/ 2197 w 2403"/>
                      <a:gd name="T77" fmla="*/ 530 h 2402"/>
                      <a:gd name="T78" fmla="*/ 2284 w 2403"/>
                      <a:gd name="T79" fmla="*/ 680 h 2402"/>
                      <a:gd name="T80" fmla="*/ 2349 w 2403"/>
                      <a:gd name="T81" fmla="*/ 844 h 2402"/>
                      <a:gd name="T82" fmla="*/ 2388 w 2403"/>
                      <a:gd name="T83" fmla="*/ 1019 h 2402"/>
                      <a:gd name="T84" fmla="*/ 2403 w 2403"/>
                      <a:gd name="T85" fmla="*/ 1202 h 2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403" h="2402">
                        <a:moveTo>
                          <a:pt x="2403" y="1202"/>
                        </a:moveTo>
                        <a:lnTo>
                          <a:pt x="2401" y="1264"/>
                        </a:lnTo>
                        <a:lnTo>
                          <a:pt x="2397" y="1325"/>
                        </a:lnTo>
                        <a:lnTo>
                          <a:pt x="2388" y="1384"/>
                        </a:lnTo>
                        <a:lnTo>
                          <a:pt x="2378" y="1444"/>
                        </a:lnTo>
                        <a:lnTo>
                          <a:pt x="2365" y="1502"/>
                        </a:lnTo>
                        <a:lnTo>
                          <a:pt x="2349" y="1559"/>
                        </a:lnTo>
                        <a:lnTo>
                          <a:pt x="2330" y="1614"/>
                        </a:lnTo>
                        <a:lnTo>
                          <a:pt x="2309" y="1670"/>
                        </a:lnTo>
                        <a:lnTo>
                          <a:pt x="2284" y="1723"/>
                        </a:lnTo>
                        <a:lnTo>
                          <a:pt x="2258" y="1774"/>
                        </a:lnTo>
                        <a:lnTo>
                          <a:pt x="2229" y="1824"/>
                        </a:lnTo>
                        <a:lnTo>
                          <a:pt x="2197" y="1874"/>
                        </a:lnTo>
                        <a:lnTo>
                          <a:pt x="2164" y="1920"/>
                        </a:lnTo>
                        <a:lnTo>
                          <a:pt x="2129" y="1966"/>
                        </a:lnTo>
                        <a:lnTo>
                          <a:pt x="2090" y="2010"/>
                        </a:lnTo>
                        <a:lnTo>
                          <a:pt x="2051" y="2052"/>
                        </a:lnTo>
                        <a:lnTo>
                          <a:pt x="2009" y="2091"/>
                        </a:lnTo>
                        <a:lnTo>
                          <a:pt x="1966" y="2129"/>
                        </a:lnTo>
                        <a:lnTo>
                          <a:pt x="1921" y="2165"/>
                        </a:lnTo>
                        <a:lnTo>
                          <a:pt x="1873" y="2198"/>
                        </a:lnTo>
                        <a:lnTo>
                          <a:pt x="1825" y="2229"/>
                        </a:lnTo>
                        <a:lnTo>
                          <a:pt x="1774" y="2258"/>
                        </a:lnTo>
                        <a:lnTo>
                          <a:pt x="1722" y="2285"/>
                        </a:lnTo>
                        <a:lnTo>
                          <a:pt x="1669" y="2308"/>
                        </a:lnTo>
                        <a:lnTo>
                          <a:pt x="1615" y="2330"/>
                        </a:lnTo>
                        <a:lnTo>
                          <a:pt x="1559" y="2349"/>
                        </a:lnTo>
                        <a:lnTo>
                          <a:pt x="1502" y="2365"/>
                        </a:lnTo>
                        <a:lnTo>
                          <a:pt x="1444" y="2379"/>
                        </a:lnTo>
                        <a:lnTo>
                          <a:pt x="1385" y="2389"/>
                        </a:lnTo>
                        <a:lnTo>
                          <a:pt x="1324" y="2397"/>
                        </a:lnTo>
                        <a:lnTo>
                          <a:pt x="1263" y="2401"/>
                        </a:lnTo>
                        <a:lnTo>
                          <a:pt x="1201" y="2402"/>
                        </a:lnTo>
                        <a:lnTo>
                          <a:pt x="1140" y="2401"/>
                        </a:lnTo>
                        <a:lnTo>
                          <a:pt x="1079" y="2397"/>
                        </a:lnTo>
                        <a:lnTo>
                          <a:pt x="1018" y="2389"/>
                        </a:lnTo>
                        <a:lnTo>
                          <a:pt x="959" y="2379"/>
                        </a:lnTo>
                        <a:lnTo>
                          <a:pt x="901" y="2365"/>
                        </a:lnTo>
                        <a:lnTo>
                          <a:pt x="845" y="2349"/>
                        </a:lnTo>
                        <a:lnTo>
                          <a:pt x="788" y="2330"/>
                        </a:lnTo>
                        <a:lnTo>
                          <a:pt x="733" y="2308"/>
                        </a:lnTo>
                        <a:lnTo>
                          <a:pt x="681" y="2285"/>
                        </a:lnTo>
                        <a:lnTo>
                          <a:pt x="629" y="2258"/>
                        </a:lnTo>
                        <a:lnTo>
                          <a:pt x="578" y="2229"/>
                        </a:lnTo>
                        <a:lnTo>
                          <a:pt x="530" y="2198"/>
                        </a:lnTo>
                        <a:lnTo>
                          <a:pt x="483" y="2165"/>
                        </a:lnTo>
                        <a:lnTo>
                          <a:pt x="438" y="2129"/>
                        </a:lnTo>
                        <a:lnTo>
                          <a:pt x="394" y="2091"/>
                        </a:lnTo>
                        <a:lnTo>
                          <a:pt x="352" y="2052"/>
                        </a:lnTo>
                        <a:lnTo>
                          <a:pt x="312" y="2010"/>
                        </a:lnTo>
                        <a:lnTo>
                          <a:pt x="274" y="1966"/>
                        </a:lnTo>
                        <a:lnTo>
                          <a:pt x="239" y="1920"/>
                        </a:lnTo>
                        <a:lnTo>
                          <a:pt x="204" y="1874"/>
                        </a:lnTo>
                        <a:lnTo>
                          <a:pt x="174" y="1824"/>
                        </a:lnTo>
                        <a:lnTo>
                          <a:pt x="145" y="1774"/>
                        </a:lnTo>
                        <a:lnTo>
                          <a:pt x="119" y="1723"/>
                        </a:lnTo>
                        <a:lnTo>
                          <a:pt x="94" y="1670"/>
                        </a:lnTo>
                        <a:lnTo>
                          <a:pt x="73" y="1614"/>
                        </a:lnTo>
                        <a:lnTo>
                          <a:pt x="54" y="1559"/>
                        </a:lnTo>
                        <a:lnTo>
                          <a:pt x="38" y="1502"/>
                        </a:lnTo>
                        <a:lnTo>
                          <a:pt x="25" y="1444"/>
                        </a:lnTo>
                        <a:lnTo>
                          <a:pt x="13" y="1384"/>
                        </a:lnTo>
                        <a:lnTo>
                          <a:pt x="6" y="1325"/>
                        </a:lnTo>
                        <a:lnTo>
                          <a:pt x="2" y="1264"/>
                        </a:lnTo>
                        <a:lnTo>
                          <a:pt x="0" y="1202"/>
                        </a:lnTo>
                        <a:lnTo>
                          <a:pt x="2" y="1139"/>
                        </a:lnTo>
                        <a:lnTo>
                          <a:pt x="6" y="1079"/>
                        </a:lnTo>
                        <a:lnTo>
                          <a:pt x="13" y="1019"/>
                        </a:lnTo>
                        <a:lnTo>
                          <a:pt x="25" y="960"/>
                        </a:lnTo>
                        <a:lnTo>
                          <a:pt x="38" y="902"/>
                        </a:lnTo>
                        <a:lnTo>
                          <a:pt x="54" y="844"/>
                        </a:lnTo>
                        <a:lnTo>
                          <a:pt x="73" y="789"/>
                        </a:lnTo>
                        <a:lnTo>
                          <a:pt x="94" y="734"/>
                        </a:lnTo>
                        <a:lnTo>
                          <a:pt x="119" y="680"/>
                        </a:lnTo>
                        <a:lnTo>
                          <a:pt x="145" y="630"/>
                        </a:lnTo>
                        <a:lnTo>
                          <a:pt x="174" y="579"/>
                        </a:lnTo>
                        <a:lnTo>
                          <a:pt x="204" y="530"/>
                        </a:lnTo>
                        <a:lnTo>
                          <a:pt x="239" y="483"/>
                        </a:lnTo>
                        <a:lnTo>
                          <a:pt x="274" y="437"/>
                        </a:lnTo>
                        <a:lnTo>
                          <a:pt x="312" y="394"/>
                        </a:lnTo>
                        <a:lnTo>
                          <a:pt x="352" y="352"/>
                        </a:lnTo>
                        <a:lnTo>
                          <a:pt x="394" y="312"/>
                        </a:lnTo>
                        <a:lnTo>
                          <a:pt x="438" y="275"/>
                        </a:lnTo>
                        <a:lnTo>
                          <a:pt x="483" y="239"/>
                        </a:lnTo>
                        <a:lnTo>
                          <a:pt x="530" y="205"/>
                        </a:lnTo>
                        <a:lnTo>
                          <a:pt x="578" y="173"/>
                        </a:lnTo>
                        <a:lnTo>
                          <a:pt x="629" y="146"/>
                        </a:lnTo>
                        <a:lnTo>
                          <a:pt x="681" y="118"/>
                        </a:lnTo>
                        <a:lnTo>
                          <a:pt x="733" y="95"/>
                        </a:lnTo>
                        <a:lnTo>
                          <a:pt x="788" y="73"/>
                        </a:lnTo>
                        <a:lnTo>
                          <a:pt x="845" y="55"/>
                        </a:lnTo>
                        <a:lnTo>
                          <a:pt x="901" y="37"/>
                        </a:lnTo>
                        <a:lnTo>
                          <a:pt x="959" y="24"/>
                        </a:lnTo>
                        <a:lnTo>
                          <a:pt x="1018" y="14"/>
                        </a:lnTo>
                        <a:lnTo>
                          <a:pt x="1079" y="7"/>
                        </a:lnTo>
                        <a:lnTo>
                          <a:pt x="1140" y="1"/>
                        </a:lnTo>
                        <a:lnTo>
                          <a:pt x="1201" y="0"/>
                        </a:lnTo>
                        <a:lnTo>
                          <a:pt x="1263" y="1"/>
                        </a:lnTo>
                        <a:lnTo>
                          <a:pt x="1324" y="7"/>
                        </a:lnTo>
                        <a:lnTo>
                          <a:pt x="1385" y="14"/>
                        </a:lnTo>
                        <a:lnTo>
                          <a:pt x="1444" y="24"/>
                        </a:lnTo>
                        <a:lnTo>
                          <a:pt x="1502" y="37"/>
                        </a:lnTo>
                        <a:lnTo>
                          <a:pt x="1559" y="55"/>
                        </a:lnTo>
                        <a:lnTo>
                          <a:pt x="1615" y="73"/>
                        </a:lnTo>
                        <a:lnTo>
                          <a:pt x="1669" y="95"/>
                        </a:lnTo>
                        <a:lnTo>
                          <a:pt x="1722" y="118"/>
                        </a:lnTo>
                        <a:lnTo>
                          <a:pt x="1774" y="146"/>
                        </a:lnTo>
                        <a:lnTo>
                          <a:pt x="1825" y="173"/>
                        </a:lnTo>
                        <a:lnTo>
                          <a:pt x="1873" y="205"/>
                        </a:lnTo>
                        <a:lnTo>
                          <a:pt x="1921" y="239"/>
                        </a:lnTo>
                        <a:lnTo>
                          <a:pt x="1966" y="275"/>
                        </a:lnTo>
                        <a:lnTo>
                          <a:pt x="2009" y="312"/>
                        </a:lnTo>
                        <a:lnTo>
                          <a:pt x="2051" y="352"/>
                        </a:lnTo>
                        <a:lnTo>
                          <a:pt x="2090" y="394"/>
                        </a:lnTo>
                        <a:lnTo>
                          <a:pt x="2129" y="437"/>
                        </a:lnTo>
                        <a:lnTo>
                          <a:pt x="2164" y="483"/>
                        </a:lnTo>
                        <a:lnTo>
                          <a:pt x="2197" y="530"/>
                        </a:lnTo>
                        <a:lnTo>
                          <a:pt x="2229" y="579"/>
                        </a:lnTo>
                        <a:lnTo>
                          <a:pt x="2258" y="630"/>
                        </a:lnTo>
                        <a:lnTo>
                          <a:pt x="2284" y="680"/>
                        </a:lnTo>
                        <a:lnTo>
                          <a:pt x="2309" y="734"/>
                        </a:lnTo>
                        <a:lnTo>
                          <a:pt x="2330" y="789"/>
                        </a:lnTo>
                        <a:lnTo>
                          <a:pt x="2349" y="844"/>
                        </a:lnTo>
                        <a:lnTo>
                          <a:pt x="2365" y="902"/>
                        </a:lnTo>
                        <a:lnTo>
                          <a:pt x="2378" y="960"/>
                        </a:lnTo>
                        <a:lnTo>
                          <a:pt x="2388" y="1019"/>
                        </a:lnTo>
                        <a:lnTo>
                          <a:pt x="2397" y="1079"/>
                        </a:lnTo>
                        <a:lnTo>
                          <a:pt x="2401" y="1139"/>
                        </a:lnTo>
                        <a:lnTo>
                          <a:pt x="2403" y="1202"/>
                        </a:lnTo>
                        <a:close/>
                      </a:path>
                    </a:pathLst>
                  </a:custGeom>
                  <a:solidFill>
                    <a:srgbClr val="00602B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9" name="Freeform 58"/>
                  <p:cNvSpPr>
                    <a:spLocks/>
                  </p:cNvSpPr>
                  <p:nvPr/>
                </p:nvSpPr>
                <p:spPr bwMode="auto">
                  <a:xfrm>
                    <a:off x="4975746" y="5391363"/>
                    <a:ext cx="972253" cy="972253"/>
                  </a:xfrm>
                  <a:custGeom>
                    <a:avLst/>
                    <a:gdLst>
                      <a:gd name="T0" fmla="*/ 1707 w 1713"/>
                      <a:gd name="T1" fmla="*/ 943 h 1712"/>
                      <a:gd name="T2" fmla="*/ 1686 w 1713"/>
                      <a:gd name="T3" fmla="*/ 1070 h 1712"/>
                      <a:gd name="T4" fmla="*/ 1645 w 1713"/>
                      <a:gd name="T5" fmla="*/ 1189 h 1712"/>
                      <a:gd name="T6" fmla="*/ 1589 w 1713"/>
                      <a:gd name="T7" fmla="*/ 1299 h 1712"/>
                      <a:gd name="T8" fmla="*/ 1518 w 1713"/>
                      <a:gd name="T9" fmla="*/ 1400 h 1712"/>
                      <a:gd name="T10" fmla="*/ 1432 w 1713"/>
                      <a:gd name="T11" fmla="*/ 1489 h 1712"/>
                      <a:gd name="T12" fmla="*/ 1335 w 1713"/>
                      <a:gd name="T13" fmla="*/ 1565 h 1712"/>
                      <a:gd name="T14" fmla="*/ 1228 w 1713"/>
                      <a:gd name="T15" fmla="*/ 1628 h 1712"/>
                      <a:gd name="T16" fmla="*/ 1111 w 1713"/>
                      <a:gd name="T17" fmla="*/ 1673 h 1712"/>
                      <a:gd name="T18" fmla="*/ 986 w 1713"/>
                      <a:gd name="T19" fmla="*/ 1702 h 1712"/>
                      <a:gd name="T20" fmla="*/ 856 w 1713"/>
                      <a:gd name="T21" fmla="*/ 1712 h 1712"/>
                      <a:gd name="T22" fmla="*/ 725 w 1713"/>
                      <a:gd name="T23" fmla="*/ 1702 h 1712"/>
                      <a:gd name="T24" fmla="*/ 602 w 1713"/>
                      <a:gd name="T25" fmla="*/ 1673 h 1712"/>
                      <a:gd name="T26" fmla="*/ 485 w 1713"/>
                      <a:gd name="T27" fmla="*/ 1628 h 1712"/>
                      <a:gd name="T28" fmla="*/ 378 w 1713"/>
                      <a:gd name="T29" fmla="*/ 1565 h 1712"/>
                      <a:gd name="T30" fmla="*/ 281 w 1713"/>
                      <a:gd name="T31" fmla="*/ 1489 h 1712"/>
                      <a:gd name="T32" fmla="*/ 195 w 1713"/>
                      <a:gd name="T33" fmla="*/ 1400 h 1712"/>
                      <a:gd name="T34" fmla="*/ 124 w 1713"/>
                      <a:gd name="T35" fmla="*/ 1299 h 1712"/>
                      <a:gd name="T36" fmla="*/ 68 w 1713"/>
                      <a:gd name="T37" fmla="*/ 1189 h 1712"/>
                      <a:gd name="T38" fmla="*/ 27 w 1713"/>
                      <a:gd name="T39" fmla="*/ 1070 h 1712"/>
                      <a:gd name="T40" fmla="*/ 4 w 1713"/>
                      <a:gd name="T41" fmla="*/ 943 h 1712"/>
                      <a:gd name="T42" fmla="*/ 1 w 1713"/>
                      <a:gd name="T43" fmla="*/ 812 h 1712"/>
                      <a:gd name="T44" fmla="*/ 17 w 1713"/>
                      <a:gd name="T45" fmla="*/ 683 h 1712"/>
                      <a:gd name="T46" fmla="*/ 52 w 1713"/>
                      <a:gd name="T47" fmla="*/ 562 h 1712"/>
                      <a:gd name="T48" fmla="*/ 104 w 1713"/>
                      <a:gd name="T49" fmla="*/ 447 h 1712"/>
                      <a:gd name="T50" fmla="*/ 171 w 1713"/>
                      <a:gd name="T51" fmla="*/ 343 h 1712"/>
                      <a:gd name="T52" fmla="*/ 250 w 1713"/>
                      <a:gd name="T53" fmla="*/ 250 h 1712"/>
                      <a:gd name="T54" fmla="*/ 345 w 1713"/>
                      <a:gd name="T55" fmla="*/ 169 h 1712"/>
                      <a:gd name="T56" fmla="*/ 449 w 1713"/>
                      <a:gd name="T57" fmla="*/ 103 h 1712"/>
                      <a:gd name="T58" fmla="*/ 562 w 1713"/>
                      <a:gd name="T59" fmla="*/ 52 h 1712"/>
                      <a:gd name="T60" fmla="*/ 683 w 1713"/>
                      <a:gd name="T61" fmla="*/ 17 h 1712"/>
                      <a:gd name="T62" fmla="*/ 812 w 1713"/>
                      <a:gd name="T63" fmla="*/ 1 h 1712"/>
                      <a:gd name="T64" fmla="*/ 944 w 1713"/>
                      <a:gd name="T65" fmla="*/ 4 h 1712"/>
                      <a:gd name="T66" fmla="*/ 1070 w 1713"/>
                      <a:gd name="T67" fmla="*/ 26 h 1712"/>
                      <a:gd name="T68" fmla="*/ 1189 w 1713"/>
                      <a:gd name="T69" fmla="*/ 66 h 1712"/>
                      <a:gd name="T70" fmla="*/ 1300 w 1713"/>
                      <a:gd name="T71" fmla="*/ 123 h 1712"/>
                      <a:gd name="T72" fmla="*/ 1400 w 1713"/>
                      <a:gd name="T73" fmla="*/ 195 h 1712"/>
                      <a:gd name="T74" fmla="*/ 1490 w 1713"/>
                      <a:gd name="T75" fmla="*/ 279 h 1712"/>
                      <a:gd name="T76" fmla="*/ 1567 w 1713"/>
                      <a:gd name="T77" fmla="*/ 376 h 1712"/>
                      <a:gd name="T78" fmla="*/ 1628 w 1713"/>
                      <a:gd name="T79" fmla="*/ 485 h 1712"/>
                      <a:gd name="T80" fmla="*/ 1674 w 1713"/>
                      <a:gd name="T81" fmla="*/ 601 h 1712"/>
                      <a:gd name="T82" fmla="*/ 1703 w 1713"/>
                      <a:gd name="T83" fmla="*/ 725 h 1712"/>
                      <a:gd name="T84" fmla="*/ 1713 w 1713"/>
                      <a:gd name="T85" fmla="*/ 856 h 1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1713" h="1712">
                        <a:moveTo>
                          <a:pt x="1713" y="856"/>
                        </a:moveTo>
                        <a:lnTo>
                          <a:pt x="1712" y="899"/>
                        </a:lnTo>
                        <a:lnTo>
                          <a:pt x="1707" y="943"/>
                        </a:lnTo>
                        <a:lnTo>
                          <a:pt x="1703" y="986"/>
                        </a:lnTo>
                        <a:lnTo>
                          <a:pt x="1696" y="1028"/>
                        </a:lnTo>
                        <a:lnTo>
                          <a:pt x="1686" y="1070"/>
                        </a:lnTo>
                        <a:lnTo>
                          <a:pt x="1674" y="1111"/>
                        </a:lnTo>
                        <a:lnTo>
                          <a:pt x="1661" y="1150"/>
                        </a:lnTo>
                        <a:lnTo>
                          <a:pt x="1645" y="1189"/>
                        </a:lnTo>
                        <a:lnTo>
                          <a:pt x="1628" y="1226"/>
                        </a:lnTo>
                        <a:lnTo>
                          <a:pt x="1609" y="1264"/>
                        </a:lnTo>
                        <a:lnTo>
                          <a:pt x="1589" y="1299"/>
                        </a:lnTo>
                        <a:lnTo>
                          <a:pt x="1567" y="1334"/>
                        </a:lnTo>
                        <a:lnTo>
                          <a:pt x="1542" y="1368"/>
                        </a:lnTo>
                        <a:lnTo>
                          <a:pt x="1518" y="1400"/>
                        </a:lnTo>
                        <a:lnTo>
                          <a:pt x="1490" y="1431"/>
                        </a:lnTo>
                        <a:lnTo>
                          <a:pt x="1461" y="1461"/>
                        </a:lnTo>
                        <a:lnTo>
                          <a:pt x="1432" y="1489"/>
                        </a:lnTo>
                        <a:lnTo>
                          <a:pt x="1400" y="1516"/>
                        </a:lnTo>
                        <a:lnTo>
                          <a:pt x="1369" y="1542"/>
                        </a:lnTo>
                        <a:lnTo>
                          <a:pt x="1335" y="1565"/>
                        </a:lnTo>
                        <a:lnTo>
                          <a:pt x="1300" y="1587"/>
                        </a:lnTo>
                        <a:lnTo>
                          <a:pt x="1264" y="1609"/>
                        </a:lnTo>
                        <a:lnTo>
                          <a:pt x="1228" y="1628"/>
                        </a:lnTo>
                        <a:lnTo>
                          <a:pt x="1189" y="1645"/>
                        </a:lnTo>
                        <a:lnTo>
                          <a:pt x="1151" y="1660"/>
                        </a:lnTo>
                        <a:lnTo>
                          <a:pt x="1111" y="1673"/>
                        </a:lnTo>
                        <a:lnTo>
                          <a:pt x="1070" y="1684"/>
                        </a:lnTo>
                        <a:lnTo>
                          <a:pt x="1030" y="1694"/>
                        </a:lnTo>
                        <a:lnTo>
                          <a:pt x="986" y="1702"/>
                        </a:lnTo>
                        <a:lnTo>
                          <a:pt x="944" y="1707"/>
                        </a:lnTo>
                        <a:lnTo>
                          <a:pt x="901" y="1710"/>
                        </a:lnTo>
                        <a:lnTo>
                          <a:pt x="856" y="1712"/>
                        </a:lnTo>
                        <a:lnTo>
                          <a:pt x="812" y="1710"/>
                        </a:lnTo>
                        <a:lnTo>
                          <a:pt x="769" y="1707"/>
                        </a:lnTo>
                        <a:lnTo>
                          <a:pt x="725" y="1702"/>
                        </a:lnTo>
                        <a:lnTo>
                          <a:pt x="683" y="1694"/>
                        </a:lnTo>
                        <a:lnTo>
                          <a:pt x="643" y="1684"/>
                        </a:lnTo>
                        <a:lnTo>
                          <a:pt x="602" y="1673"/>
                        </a:lnTo>
                        <a:lnTo>
                          <a:pt x="562" y="1660"/>
                        </a:lnTo>
                        <a:lnTo>
                          <a:pt x="523" y="1645"/>
                        </a:lnTo>
                        <a:lnTo>
                          <a:pt x="485" y="1628"/>
                        </a:lnTo>
                        <a:lnTo>
                          <a:pt x="449" y="1609"/>
                        </a:lnTo>
                        <a:lnTo>
                          <a:pt x="413" y="1587"/>
                        </a:lnTo>
                        <a:lnTo>
                          <a:pt x="378" y="1565"/>
                        </a:lnTo>
                        <a:lnTo>
                          <a:pt x="345" y="1542"/>
                        </a:lnTo>
                        <a:lnTo>
                          <a:pt x="311" y="1516"/>
                        </a:lnTo>
                        <a:lnTo>
                          <a:pt x="281" y="1489"/>
                        </a:lnTo>
                        <a:lnTo>
                          <a:pt x="250" y="1461"/>
                        </a:lnTo>
                        <a:lnTo>
                          <a:pt x="223" y="1431"/>
                        </a:lnTo>
                        <a:lnTo>
                          <a:pt x="195" y="1400"/>
                        </a:lnTo>
                        <a:lnTo>
                          <a:pt x="171" y="1368"/>
                        </a:lnTo>
                        <a:lnTo>
                          <a:pt x="146" y="1334"/>
                        </a:lnTo>
                        <a:lnTo>
                          <a:pt x="124" y="1299"/>
                        </a:lnTo>
                        <a:lnTo>
                          <a:pt x="104" y="1264"/>
                        </a:lnTo>
                        <a:lnTo>
                          <a:pt x="85" y="1226"/>
                        </a:lnTo>
                        <a:lnTo>
                          <a:pt x="68" y="1189"/>
                        </a:lnTo>
                        <a:lnTo>
                          <a:pt x="52" y="1150"/>
                        </a:lnTo>
                        <a:lnTo>
                          <a:pt x="39" y="1111"/>
                        </a:lnTo>
                        <a:lnTo>
                          <a:pt x="27" y="1070"/>
                        </a:lnTo>
                        <a:lnTo>
                          <a:pt x="17" y="1028"/>
                        </a:lnTo>
                        <a:lnTo>
                          <a:pt x="10" y="986"/>
                        </a:lnTo>
                        <a:lnTo>
                          <a:pt x="4" y="943"/>
                        </a:lnTo>
                        <a:lnTo>
                          <a:pt x="1" y="899"/>
                        </a:lnTo>
                        <a:lnTo>
                          <a:pt x="0" y="856"/>
                        </a:lnTo>
                        <a:lnTo>
                          <a:pt x="1" y="812"/>
                        </a:lnTo>
                        <a:lnTo>
                          <a:pt x="4" y="767"/>
                        </a:lnTo>
                        <a:lnTo>
                          <a:pt x="10" y="725"/>
                        </a:lnTo>
                        <a:lnTo>
                          <a:pt x="17" y="683"/>
                        </a:lnTo>
                        <a:lnTo>
                          <a:pt x="27" y="641"/>
                        </a:lnTo>
                        <a:lnTo>
                          <a:pt x="39" y="601"/>
                        </a:lnTo>
                        <a:lnTo>
                          <a:pt x="52" y="562"/>
                        </a:lnTo>
                        <a:lnTo>
                          <a:pt x="68" y="523"/>
                        </a:lnTo>
                        <a:lnTo>
                          <a:pt x="85" y="485"/>
                        </a:lnTo>
                        <a:lnTo>
                          <a:pt x="104" y="447"/>
                        </a:lnTo>
                        <a:lnTo>
                          <a:pt x="124" y="411"/>
                        </a:lnTo>
                        <a:lnTo>
                          <a:pt x="146" y="376"/>
                        </a:lnTo>
                        <a:lnTo>
                          <a:pt x="171" y="343"/>
                        </a:lnTo>
                        <a:lnTo>
                          <a:pt x="195" y="311"/>
                        </a:lnTo>
                        <a:lnTo>
                          <a:pt x="223" y="279"/>
                        </a:lnTo>
                        <a:lnTo>
                          <a:pt x="250" y="250"/>
                        </a:lnTo>
                        <a:lnTo>
                          <a:pt x="281" y="221"/>
                        </a:lnTo>
                        <a:lnTo>
                          <a:pt x="311" y="195"/>
                        </a:lnTo>
                        <a:lnTo>
                          <a:pt x="345" y="169"/>
                        </a:lnTo>
                        <a:lnTo>
                          <a:pt x="378" y="146"/>
                        </a:lnTo>
                        <a:lnTo>
                          <a:pt x="413" y="123"/>
                        </a:lnTo>
                        <a:lnTo>
                          <a:pt x="449" y="103"/>
                        </a:lnTo>
                        <a:lnTo>
                          <a:pt x="485" y="84"/>
                        </a:lnTo>
                        <a:lnTo>
                          <a:pt x="523" y="66"/>
                        </a:lnTo>
                        <a:lnTo>
                          <a:pt x="562" y="52"/>
                        </a:lnTo>
                        <a:lnTo>
                          <a:pt x="602" y="37"/>
                        </a:lnTo>
                        <a:lnTo>
                          <a:pt x="643" y="26"/>
                        </a:lnTo>
                        <a:lnTo>
                          <a:pt x="683" y="17"/>
                        </a:lnTo>
                        <a:lnTo>
                          <a:pt x="725" y="10"/>
                        </a:lnTo>
                        <a:lnTo>
                          <a:pt x="769" y="4"/>
                        </a:lnTo>
                        <a:lnTo>
                          <a:pt x="812" y="1"/>
                        </a:lnTo>
                        <a:lnTo>
                          <a:pt x="856" y="0"/>
                        </a:lnTo>
                        <a:lnTo>
                          <a:pt x="901" y="1"/>
                        </a:lnTo>
                        <a:lnTo>
                          <a:pt x="944" y="4"/>
                        </a:lnTo>
                        <a:lnTo>
                          <a:pt x="986" y="10"/>
                        </a:lnTo>
                        <a:lnTo>
                          <a:pt x="1030" y="17"/>
                        </a:lnTo>
                        <a:lnTo>
                          <a:pt x="1070" y="26"/>
                        </a:lnTo>
                        <a:lnTo>
                          <a:pt x="1111" y="37"/>
                        </a:lnTo>
                        <a:lnTo>
                          <a:pt x="1151" y="52"/>
                        </a:lnTo>
                        <a:lnTo>
                          <a:pt x="1189" y="66"/>
                        </a:lnTo>
                        <a:lnTo>
                          <a:pt x="1228" y="84"/>
                        </a:lnTo>
                        <a:lnTo>
                          <a:pt x="1264" y="103"/>
                        </a:lnTo>
                        <a:lnTo>
                          <a:pt x="1300" y="123"/>
                        </a:lnTo>
                        <a:lnTo>
                          <a:pt x="1335" y="146"/>
                        </a:lnTo>
                        <a:lnTo>
                          <a:pt x="1369" y="169"/>
                        </a:lnTo>
                        <a:lnTo>
                          <a:pt x="1400" y="195"/>
                        </a:lnTo>
                        <a:lnTo>
                          <a:pt x="1432" y="221"/>
                        </a:lnTo>
                        <a:lnTo>
                          <a:pt x="1461" y="250"/>
                        </a:lnTo>
                        <a:lnTo>
                          <a:pt x="1490" y="279"/>
                        </a:lnTo>
                        <a:lnTo>
                          <a:pt x="1518" y="311"/>
                        </a:lnTo>
                        <a:lnTo>
                          <a:pt x="1542" y="343"/>
                        </a:lnTo>
                        <a:lnTo>
                          <a:pt x="1567" y="376"/>
                        </a:lnTo>
                        <a:lnTo>
                          <a:pt x="1589" y="411"/>
                        </a:lnTo>
                        <a:lnTo>
                          <a:pt x="1609" y="447"/>
                        </a:lnTo>
                        <a:lnTo>
                          <a:pt x="1628" y="485"/>
                        </a:lnTo>
                        <a:lnTo>
                          <a:pt x="1645" y="523"/>
                        </a:lnTo>
                        <a:lnTo>
                          <a:pt x="1661" y="562"/>
                        </a:lnTo>
                        <a:lnTo>
                          <a:pt x="1674" y="601"/>
                        </a:lnTo>
                        <a:lnTo>
                          <a:pt x="1686" y="641"/>
                        </a:lnTo>
                        <a:lnTo>
                          <a:pt x="1696" y="683"/>
                        </a:lnTo>
                        <a:lnTo>
                          <a:pt x="1703" y="725"/>
                        </a:lnTo>
                        <a:lnTo>
                          <a:pt x="1707" y="767"/>
                        </a:lnTo>
                        <a:lnTo>
                          <a:pt x="1712" y="812"/>
                        </a:lnTo>
                        <a:lnTo>
                          <a:pt x="1713" y="85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" name="Group 59"/>
                  <p:cNvGrpSpPr/>
                  <p:nvPr/>
                </p:nvGrpSpPr>
                <p:grpSpPr>
                  <a:xfrm rot="18834351">
                    <a:off x="5188587" y="5604202"/>
                    <a:ext cx="549978" cy="551681"/>
                    <a:chOff x="5188587" y="5604202"/>
                    <a:chExt cx="549978" cy="551681"/>
                  </a:xfrm>
                </p:grpSpPr>
                <p:sp>
                  <p:nvSpPr>
                    <p:cNvPr id="61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5188587" y="5604202"/>
                      <a:ext cx="359274" cy="359274"/>
                    </a:xfrm>
                    <a:custGeom>
                      <a:avLst/>
                      <a:gdLst>
                        <a:gd name="T0" fmla="*/ 537 w 633"/>
                        <a:gd name="T1" fmla="*/ 631 h 631"/>
                        <a:gd name="T2" fmla="*/ 520 w 633"/>
                        <a:gd name="T3" fmla="*/ 628 h 631"/>
                        <a:gd name="T4" fmla="*/ 504 w 633"/>
                        <a:gd name="T5" fmla="*/ 621 h 631"/>
                        <a:gd name="T6" fmla="*/ 490 w 633"/>
                        <a:gd name="T7" fmla="*/ 613 h 631"/>
                        <a:gd name="T8" fmla="*/ 26 w 633"/>
                        <a:gd name="T9" fmla="*/ 149 h 631"/>
                        <a:gd name="T10" fmla="*/ 15 w 633"/>
                        <a:gd name="T11" fmla="*/ 135 h 631"/>
                        <a:gd name="T12" fmla="*/ 7 w 633"/>
                        <a:gd name="T13" fmla="*/ 120 h 631"/>
                        <a:gd name="T14" fmla="*/ 1 w 633"/>
                        <a:gd name="T15" fmla="*/ 104 h 631"/>
                        <a:gd name="T16" fmla="*/ 0 w 633"/>
                        <a:gd name="T17" fmla="*/ 87 h 631"/>
                        <a:gd name="T18" fmla="*/ 1 w 633"/>
                        <a:gd name="T19" fmla="*/ 71 h 631"/>
                        <a:gd name="T20" fmla="*/ 7 w 633"/>
                        <a:gd name="T21" fmla="*/ 53 h 631"/>
                        <a:gd name="T22" fmla="*/ 15 w 633"/>
                        <a:gd name="T23" fmla="*/ 39 h 631"/>
                        <a:gd name="T24" fmla="*/ 26 w 633"/>
                        <a:gd name="T25" fmla="*/ 24 h 631"/>
                        <a:gd name="T26" fmla="*/ 39 w 633"/>
                        <a:gd name="T27" fmla="*/ 14 h 631"/>
                        <a:gd name="T28" fmla="*/ 55 w 633"/>
                        <a:gd name="T29" fmla="*/ 6 h 631"/>
                        <a:gd name="T30" fmla="*/ 71 w 633"/>
                        <a:gd name="T31" fmla="*/ 1 h 631"/>
                        <a:gd name="T32" fmla="*/ 88 w 633"/>
                        <a:gd name="T33" fmla="*/ 0 h 631"/>
                        <a:gd name="T34" fmla="*/ 104 w 633"/>
                        <a:gd name="T35" fmla="*/ 1 h 631"/>
                        <a:gd name="T36" fmla="*/ 120 w 633"/>
                        <a:gd name="T37" fmla="*/ 6 h 631"/>
                        <a:gd name="T38" fmla="*/ 136 w 633"/>
                        <a:gd name="T39" fmla="*/ 14 h 631"/>
                        <a:gd name="T40" fmla="*/ 149 w 633"/>
                        <a:gd name="T41" fmla="*/ 24 h 631"/>
                        <a:gd name="T42" fmla="*/ 613 w 633"/>
                        <a:gd name="T43" fmla="*/ 489 h 631"/>
                        <a:gd name="T44" fmla="*/ 623 w 633"/>
                        <a:gd name="T45" fmla="*/ 504 h 631"/>
                        <a:gd name="T46" fmla="*/ 629 w 633"/>
                        <a:gd name="T47" fmla="*/ 520 h 631"/>
                        <a:gd name="T48" fmla="*/ 633 w 633"/>
                        <a:gd name="T49" fmla="*/ 536 h 631"/>
                        <a:gd name="T50" fmla="*/ 633 w 633"/>
                        <a:gd name="T51" fmla="*/ 553 h 631"/>
                        <a:gd name="T52" fmla="*/ 629 w 633"/>
                        <a:gd name="T53" fmla="*/ 569 h 631"/>
                        <a:gd name="T54" fmla="*/ 623 w 633"/>
                        <a:gd name="T55" fmla="*/ 585 h 631"/>
                        <a:gd name="T56" fmla="*/ 613 w 633"/>
                        <a:gd name="T57" fmla="*/ 599 h 631"/>
                        <a:gd name="T58" fmla="*/ 601 w 633"/>
                        <a:gd name="T59" fmla="*/ 613 h 631"/>
                        <a:gd name="T60" fmla="*/ 587 w 633"/>
                        <a:gd name="T61" fmla="*/ 621 h 631"/>
                        <a:gd name="T62" fmla="*/ 571 w 633"/>
                        <a:gd name="T63" fmla="*/ 628 h 631"/>
                        <a:gd name="T64" fmla="*/ 553 w 633"/>
                        <a:gd name="T65" fmla="*/ 631 h 6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633" h="631">
                          <a:moveTo>
                            <a:pt x="545" y="631"/>
                          </a:moveTo>
                          <a:lnTo>
                            <a:pt x="537" y="631"/>
                          </a:lnTo>
                          <a:lnTo>
                            <a:pt x="529" y="630"/>
                          </a:lnTo>
                          <a:lnTo>
                            <a:pt x="520" y="628"/>
                          </a:lnTo>
                          <a:lnTo>
                            <a:pt x="513" y="626"/>
                          </a:lnTo>
                          <a:lnTo>
                            <a:pt x="504" y="621"/>
                          </a:lnTo>
                          <a:lnTo>
                            <a:pt x="497" y="617"/>
                          </a:lnTo>
                          <a:lnTo>
                            <a:pt x="490" y="613"/>
                          </a:lnTo>
                          <a:lnTo>
                            <a:pt x="484" y="607"/>
                          </a:lnTo>
                          <a:lnTo>
                            <a:pt x="26" y="149"/>
                          </a:lnTo>
                          <a:lnTo>
                            <a:pt x="20" y="142"/>
                          </a:lnTo>
                          <a:lnTo>
                            <a:pt x="15" y="135"/>
                          </a:lnTo>
                          <a:lnTo>
                            <a:pt x="10" y="127"/>
                          </a:lnTo>
                          <a:lnTo>
                            <a:pt x="7" y="120"/>
                          </a:lnTo>
                          <a:lnTo>
                            <a:pt x="4" y="111"/>
                          </a:lnTo>
                          <a:lnTo>
                            <a:pt x="1" y="104"/>
                          </a:lnTo>
                          <a:lnTo>
                            <a:pt x="0" y="95"/>
                          </a:lnTo>
                          <a:lnTo>
                            <a:pt x="0" y="87"/>
                          </a:lnTo>
                          <a:lnTo>
                            <a:pt x="0" y="78"/>
                          </a:lnTo>
                          <a:lnTo>
                            <a:pt x="1" y="71"/>
                          </a:lnTo>
                          <a:lnTo>
                            <a:pt x="4" y="62"/>
                          </a:lnTo>
                          <a:lnTo>
                            <a:pt x="7" y="53"/>
                          </a:lnTo>
                          <a:lnTo>
                            <a:pt x="10" y="46"/>
                          </a:lnTo>
                          <a:lnTo>
                            <a:pt x="15" y="39"/>
                          </a:lnTo>
                          <a:lnTo>
                            <a:pt x="20" y="32"/>
                          </a:lnTo>
                          <a:lnTo>
                            <a:pt x="26" y="24"/>
                          </a:lnTo>
                          <a:lnTo>
                            <a:pt x="32" y="19"/>
                          </a:lnTo>
                          <a:lnTo>
                            <a:pt x="39" y="14"/>
                          </a:lnTo>
                          <a:lnTo>
                            <a:pt x="46" y="10"/>
                          </a:lnTo>
                          <a:lnTo>
                            <a:pt x="55" y="6"/>
                          </a:lnTo>
                          <a:lnTo>
                            <a:pt x="62" y="3"/>
                          </a:lnTo>
                          <a:lnTo>
                            <a:pt x="71" y="1"/>
                          </a:lnTo>
                          <a:lnTo>
                            <a:pt x="80" y="0"/>
                          </a:lnTo>
                          <a:lnTo>
                            <a:pt x="88" y="0"/>
                          </a:lnTo>
                          <a:lnTo>
                            <a:pt x="96" y="0"/>
                          </a:lnTo>
                          <a:lnTo>
                            <a:pt x="104" y="1"/>
                          </a:lnTo>
                          <a:lnTo>
                            <a:pt x="113" y="3"/>
                          </a:lnTo>
                          <a:lnTo>
                            <a:pt x="120" y="6"/>
                          </a:lnTo>
                          <a:lnTo>
                            <a:pt x="129" y="10"/>
                          </a:lnTo>
                          <a:lnTo>
                            <a:pt x="136" y="14"/>
                          </a:lnTo>
                          <a:lnTo>
                            <a:pt x="143" y="19"/>
                          </a:lnTo>
                          <a:lnTo>
                            <a:pt x="149" y="24"/>
                          </a:lnTo>
                          <a:lnTo>
                            <a:pt x="607" y="482"/>
                          </a:lnTo>
                          <a:lnTo>
                            <a:pt x="613" y="489"/>
                          </a:lnTo>
                          <a:lnTo>
                            <a:pt x="618" y="497"/>
                          </a:lnTo>
                          <a:lnTo>
                            <a:pt x="623" y="504"/>
                          </a:lnTo>
                          <a:lnTo>
                            <a:pt x="626" y="511"/>
                          </a:lnTo>
                          <a:lnTo>
                            <a:pt x="629" y="520"/>
                          </a:lnTo>
                          <a:lnTo>
                            <a:pt x="631" y="529"/>
                          </a:lnTo>
                          <a:lnTo>
                            <a:pt x="633" y="536"/>
                          </a:lnTo>
                          <a:lnTo>
                            <a:pt x="633" y="544"/>
                          </a:lnTo>
                          <a:lnTo>
                            <a:pt x="633" y="553"/>
                          </a:lnTo>
                          <a:lnTo>
                            <a:pt x="631" y="562"/>
                          </a:lnTo>
                          <a:lnTo>
                            <a:pt x="629" y="569"/>
                          </a:lnTo>
                          <a:lnTo>
                            <a:pt x="626" y="578"/>
                          </a:lnTo>
                          <a:lnTo>
                            <a:pt x="623" y="585"/>
                          </a:lnTo>
                          <a:lnTo>
                            <a:pt x="618" y="592"/>
                          </a:lnTo>
                          <a:lnTo>
                            <a:pt x="613" y="599"/>
                          </a:lnTo>
                          <a:lnTo>
                            <a:pt x="607" y="607"/>
                          </a:lnTo>
                          <a:lnTo>
                            <a:pt x="601" y="613"/>
                          </a:lnTo>
                          <a:lnTo>
                            <a:pt x="594" y="617"/>
                          </a:lnTo>
                          <a:lnTo>
                            <a:pt x="587" y="621"/>
                          </a:lnTo>
                          <a:lnTo>
                            <a:pt x="578" y="626"/>
                          </a:lnTo>
                          <a:lnTo>
                            <a:pt x="571" y="628"/>
                          </a:lnTo>
                          <a:lnTo>
                            <a:pt x="562" y="630"/>
                          </a:lnTo>
                          <a:lnTo>
                            <a:pt x="553" y="631"/>
                          </a:lnTo>
                          <a:lnTo>
                            <a:pt x="545" y="631"/>
                          </a:lnTo>
                          <a:close/>
                        </a:path>
                      </a:pathLst>
                    </a:custGeom>
                    <a:solidFill>
                      <a:srgbClr val="00602B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5294155" y="5709771"/>
                      <a:ext cx="444410" cy="446112"/>
                    </a:xfrm>
                    <a:custGeom>
                      <a:avLst/>
                      <a:gdLst>
                        <a:gd name="T0" fmla="*/ 18 w 785"/>
                        <a:gd name="T1" fmla="*/ 523 h 786"/>
                        <a:gd name="T2" fmla="*/ 13 w 785"/>
                        <a:gd name="T3" fmla="*/ 528 h 786"/>
                        <a:gd name="T4" fmla="*/ 9 w 785"/>
                        <a:gd name="T5" fmla="*/ 534 h 786"/>
                        <a:gd name="T6" fmla="*/ 5 w 785"/>
                        <a:gd name="T7" fmla="*/ 540 h 786"/>
                        <a:gd name="T8" fmla="*/ 3 w 785"/>
                        <a:gd name="T9" fmla="*/ 546 h 786"/>
                        <a:gd name="T10" fmla="*/ 0 w 785"/>
                        <a:gd name="T11" fmla="*/ 552 h 786"/>
                        <a:gd name="T12" fmla="*/ 0 w 785"/>
                        <a:gd name="T13" fmla="*/ 557 h 786"/>
                        <a:gd name="T14" fmla="*/ 0 w 785"/>
                        <a:gd name="T15" fmla="*/ 563 h 786"/>
                        <a:gd name="T16" fmla="*/ 2 w 785"/>
                        <a:gd name="T17" fmla="*/ 568 h 786"/>
                        <a:gd name="T18" fmla="*/ 3 w 785"/>
                        <a:gd name="T19" fmla="*/ 573 h 786"/>
                        <a:gd name="T20" fmla="*/ 6 w 785"/>
                        <a:gd name="T21" fmla="*/ 578 h 786"/>
                        <a:gd name="T22" fmla="*/ 9 w 785"/>
                        <a:gd name="T23" fmla="*/ 582 h 786"/>
                        <a:gd name="T24" fmla="*/ 13 w 785"/>
                        <a:gd name="T25" fmla="*/ 586 h 786"/>
                        <a:gd name="T26" fmla="*/ 19 w 785"/>
                        <a:gd name="T27" fmla="*/ 591 h 786"/>
                        <a:gd name="T28" fmla="*/ 25 w 785"/>
                        <a:gd name="T29" fmla="*/ 594 h 786"/>
                        <a:gd name="T30" fmla="*/ 32 w 785"/>
                        <a:gd name="T31" fmla="*/ 597 h 786"/>
                        <a:gd name="T32" fmla="*/ 39 w 785"/>
                        <a:gd name="T33" fmla="*/ 599 h 786"/>
                        <a:gd name="T34" fmla="*/ 726 w 785"/>
                        <a:gd name="T35" fmla="*/ 783 h 786"/>
                        <a:gd name="T36" fmla="*/ 735 w 785"/>
                        <a:gd name="T37" fmla="*/ 785 h 786"/>
                        <a:gd name="T38" fmla="*/ 742 w 785"/>
                        <a:gd name="T39" fmla="*/ 786 h 786"/>
                        <a:gd name="T40" fmla="*/ 748 w 785"/>
                        <a:gd name="T41" fmla="*/ 786 h 786"/>
                        <a:gd name="T42" fmla="*/ 755 w 785"/>
                        <a:gd name="T43" fmla="*/ 785 h 786"/>
                        <a:gd name="T44" fmla="*/ 761 w 785"/>
                        <a:gd name="T45" fmla="*/ 783 h 786"/>
                        <a:gd name="T46" fmla="*/ 767 w 785"/>
                        <a:gd name="T47" fmla="*/ 782 h 786"/>
                        <a:gd name="T48" fmla="*/ 771 w 785"/>
                        <a:gd name="T49" fmla="*/ 779 h 786"/>
                        <a:gd name="T50" fmla="*/ 775 w 785"/>
                        <a:gd name="T51" fmla="*/ 775 h 786"/>
                        <a:gd name="T52" fmla="*/ 778 w 785"/>
                        <a:gd name="T53" fmla="*/ 770 h 786"/>
                        <a:gd name="T54" fmla="*/ 781 w 785"/>
                        <a:gd name="T55" fmla="*/ 766 h 786"/>
                        <a:gd name="T56" fmla="*/ 784 w 785"/>
                        <a:gd name="T57" fmla="*/ 762 h 786"/>
                        <a:gd name="T58" fmla="*/ 785 w 785"/>
                        <a:gd name="T59" fmla="*/ 754 h 786"/>
                        <a:gd name="T60" fmla="*/ 785 w 785"/>
                        <a:gd name="T61" fmla="*/ 749 h 786"/>
                        <a:gd name="T62" fmla="*/ 785 w 785"/>
                        <a:gd name="T63" fmla="*/ 741 h 786"/>
                        <a:gd name="T64" fmla="*/ 785 w 785"/>
                        <a:gd name="T65" fmla="*/ 734 h 786"/>
                        <a:gd name="T66" fmla="*/ 782 w 785"/>
                        <a:gd name="T67" fmla="*/ 727 h 786"/>
                        <a:gd name="T68" fmla="*/ 599 w 785"/>
                        <a:gd name="T69" fmla="*/ 39 h 786"/>
                        <a:gd name="T70" fmla="*/ 597 w 785"/>
                        <a:gd name="T71" fmla="*/ 32 h 786"/>
                        <a:gd name="T72" fmla="*/ 594 w 785"/>
                        <a:gd name="T73" fmla="*/ 24 h 786"/>
                        <a:gd name="T74" fmla="*/ 590 w 785"/>
                        <a:gd name="T75" fmla="*/ 19 h 786"/>
                        <a:gd name="T76" fmla="*/ 587 w 785"/>
                        <a:gd name="T77" fmla="*/ 14 h 786"/>
                        <a:gd name="T78" fmla="*/ 583 w 785"/>
                        <a:gd name="T79" fmla="*/ 10 h 786"/>
                        <a:gd name="T80" fmla="*/ 578 w 785"/>
                        <a:gd name="T81" fmla="*/ 6 h 786"/>
                        <a:gd name="T82" fmla="*/ 572 w 785"/>
                        <a:gd name="T83" fmla="*/ 3 h 786"/>
                        <a:gd name="T84" fmla="*/ 568 w 785"/>
                        <a:gd name="T85" fmla="*/ 1 h 786"/>
                        <a:gd name="T86" fmla="*/ 562 w 785"/>
                        <a:gd name="T87" fmla="*/ 0 h 786"/>
                        <a:gd name="T88" fmla="*/ 557 w 785"/>
                        <a:gd name="T89" fmla="*/ 0 h 786"/>
                        <a:gd name="T90" fmla="*/ 551 w 785"/>
                        <a:gd name="T91" fmla="*/ 1 h 786"/>
                        <a:gd name="T92" fmla="*/ 545 w 785"/>
                        <a:gd name="T93" fmla="*/ 3 h 786"/>
                        <a:gd name="T94" fmla="*/ 539 w 785"/>
                        <a:gd name="T95" fmla="*/ 6 h 786"/>
                        <a:gd name="T96" fmla="*/ 533 w 785"/>
                        <a:gd name="T97" fmla="*/ 8 h 786"/>
                        <a:gd name="T98" fmla="*/ 528 w 785"/>
                        <a:gd name="T99" fmla="*/ 13 h 786"/>
                        <a:gd name="T100" fmla="*/ 522 w 785"/>
                        <a:gd name="T101" fmla="*/ 19 h 786"/>
                        <a:gd name="T102" fmla="*/ 18 w 785"/>
                        <a:gd name="T103" fmla="*/ 523 h 7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</a:cxnLst>
                      <a:rect l="0" t="0" r="r" b="b"/>
                      <a:pathLst>
                        <a:path w="785" h="786">
                          <a:moveTo>
                            <a:pt x="18" y="523"/>
                          </a:moveTo>
                          <a:lnTo>
                            <a:pt x="13" y="528"/>
                          </a:lnTo>
                          <a:lnTo>
                            <a:pt x="9" y="534"/>
                          </a:lnTo>
                          <a:lnTo>
                            <a:pt x="5" y="540"/>
                          </a:lnTo>
                          <a:lnTo>
                            <a:pt x="3" y="546"/>
                          </a:lnTo>
                          <a:lnTo>
                            <a:pt x="0" y="552"/>
                          </a:lnTo>
                          <a:lnTo>
                            <a:pt x="0" y="557"/>
                          </a:lnTo>
                          <a:lnTo>
                            <a:pt x="0" y="563"/>
                          </a:lnTo>
                          <a:lnTo>
                            <a:pt x="2" y="568"/>
                          </a:lnTo>
                          <a:lnTo>
                            <a:pt x="3" y="573"/>
                          </a:lnTo>
                          <a:lnTo>
                            <a:pt x="6" y="578"/>
                          </a:lnTo>
                          <a:lnTo>
                            <a:pt x="9" y="582"/>
                          </a:lnTo>
                          <a:lnTo>
                            <a:pt x="13" y="586"/>
                          </a:lnTo>
                          <a:lnTo>
                            <a:pt x="19" y="591"/>
                          </a:lnTo>
                          <a:lnTo>
                            <a:pt x="25" y="594"/>
                          </a:lnTo>
                          <a:lnTo>
                            <a:pt x="32" y="597"/>
                          </a:lnTo>
                          <a:lnTo>
                            <a:pt x="39" y="599"/>
                          </a:lnTo>
                          <a:lnTo>
                            <a:pt x="726" y="783"/>
                          </a:lnTo>
                          <a:lnTo>
                            <a:pt x="735" y="785"/>
                          </a:lnTo>
                          <a:lnTo>
                            <a:pt x="742" y="786"/>
                          </a:lnTo>
                          <a:lnTo>
                            <a:pt x="748" y="786"/>
                          </a:lnTo>
                          <a:lnTo>
                            <a:pt x="755" y="785"/>
                          </a:lnTo>
                          <a:lnTo>
                            <a:pt x="761" y="783"/>
                          </a:lnTo>
                          <a:lnTo>
                            <a:pt x="767" y="782"/>
                          </a:lnTo>
                          <a:lnTo>
                            <a:pt x="771" y="779"/>
                          </a:lnTo>
                          <a:lnTo>
                            <a:pt x="775" y="775"/>
                          </a:lnTo>
                          <a:lnTo>
                            <a:pt x="778" y="770"/>
                          </a:lnTo>
                          <a:lnTo>
                            <a:pt x="781" y="766"/>
                          </a:lnTo>
                          <a:lnTo>
                            <a:pt x="784" y="762"/>
                          </a:lnTo>
                          <a:lnTo>
                            <a:pt x="785" y="754"/>
                          </a:lnTo>
                          <a:lnTo>
                            <a:pt x="785" y="749"/>
                          </a:lnTo>
                          <a:lnTo>
                            <a:pt x="785" y="741"/>
                          </a:lnTo>
                          <a:lnTo>
                            <a:pt x="785" y="734"/>
                          </a:lnTo>
                          <a:lnTo>
                            <a:pt x="782" y="727"/>
                          </a:lnTo>
                          <a:lnTo>
                            <a:pt x="599" y="39"/>
                          </a:lnTo>
                          <a:lnTo>
                            <a:pt x="597" y="32"/>
                          </a:lnTo>
                          <a:lnTo>
                            <a:pt x="594" y="24"/>
                          </a:lnTo>
                          <a:lnTo>
                            <a:pt x="590" y="19"/>
                          </a:lnTo>
                          <a:lnTo>
                            <a:pt x="587" y="14"/>
                          </a:lnTo>
                          <a:lnTo>
                            <a:pt x="583" y="10"/>
                          </a:lnTo>
                          <a:lnTo>
                            <a:pt x="578" y="6"/>
                          </a:lnTo>
                          <a:lnTo>
                            <a:pt x="572" y="3"/>
                          </a:lnTo>
                          <a:lnTo>
                            <a:pt x="568" y="1"/>
                          </a:lnTo>
                          <a:lnTo>
                            <a:pt x="562" y="0"/>
                          </a:lnTo>
                          <a:lnTo>
                            <a:pt x="557" y="0"/>
                          </a:lnTo>
                          <a:lnTo>
                            <a:pt x="551" y="1"/>
                          </a:lnTo>
                          <a:lnTo>
                            <a:pt x="545" y="3"/>
                          </a:lnTo>
                          <a:lnTo>
                            <a:pt x="539" y="6"/>
                          </a:lnTo>
                          <a:lnTo>
                            <a:pt x="533" y="8"/>
                          </a:lnTo>
                          <a:lnTo>
                            <a:pt x="528" y="13"/>
                          </a:lnTo>
                          <a:lnTo>
                            <a:pt x="522" y="19"/>
                          </a:lnTo>
                          <a:lnTo>
                            <a:pt x="18" y="523"/>
                          </a:lnTo>
                          <a:close/>
                        </a:path>
                      </a:pathLst>
                    </a:custGeom>
                    <a:solidFill>
                      <a:srgbClr val="00602B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32" name="Стрелка вниз 31"/>
                <p:cNvSpPr/>
                <p:nvPr/>
              </p:nvSpPr>
              <p:spPr>
                <a:xfrm>
                  <a:off x="1317396" y="2088324"/>
                  <a:ext cx="214314" cy="142876"/>
                </a:xfrm>
                <a:prstGeom prst="downArrow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2515216" y="1427946"/>
                  <a:ext cx="1800878" cy="3841006"/>
                </a:xfrm>
                <a:prstGeom prst="rect">
                  <a:avLst/>
                </a:prstGeom>
                <a:noFill/>
              </p:spPr>
              <p:txBody>
                <a:bodyPr wrap="square" lIns="36000" tIns="22855" rIns="36000" bIns="22855" rtlCol="0">
                  <a:spAutoFit/>
                </a:bodyPr>
                <a:lstStyle/>
                <a:p>
                  <a:pPr defTabSz="179964"/>
                  <a:r>
                    <a:rPr lang="ru-RU" sz="1100" b="1" dirty="0" smtClean="0">
                      <a:solidFill>
                        <a:schemeClr val="bg2"/>
                      </a:solidFill>
                      <a:latin typeface="Arial" charset="0"/>
                      <a:ea typeface="Arial" charset="0"/>
                      <a:cs typeface="Arial" charset="0"/>
                    </a:rPr>
                    <a:t>Вывоз товаров:</a:t>
                  </a:r>
                </a:p>
                <a:p>
                  <a:pPr defTabSz="179964"/>
                  <a:endParaRPr lang="ru-RU" sz="1100" b="1" dirty="0" smtClean="0">
                    <a:solidFill>
                      <a:schemeClr val="bg2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навалочного груза 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5,3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</a:t>
                  </a:r>
                  <a:r>
                    <a:rPr lang="ru-RU" sz="1100" b="1" dirty="0" err="1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тыс.тонн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;  </a:t>
                  </a: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АППГ: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3,2 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- 40%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	</a:t>
                  </a:r>
                  <a:endParaRPr lang="ru-RU" sz="1100" b="1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endParaRPr lang="ru-RU" sz="1100" b="1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груза в </a:t>
                  </a:r>
                  <a:r>
                    <a:rPr lang="ru-RU" sz="1100" b="1" dirty="0" err="1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реф.трейлерах</a:t>
                  </a:r>
                  <a:endParaRPr lang="ru-RU" sz="1100" b="1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/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0,45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</a:t>
                  </a:r>
                  <a:r>
                    <a:rPr lang="ru-RU" sz="1100" b="1" dirty="0" err="1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тыс.тонн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;                     АППГ: 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0</a:t>
                  </a:r>
                </a:p>
                <a:p>
                  <a:pPr defTabSz="179964"/>
                  <a:endParaRPr lang="en-US" sz="1100" b="1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кол-во </a:t>
                  </a:r>
                  <a:r>
                    <a:rPr lang="ru-RU" sz="1100" b="1" dirty="0" err="1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реф.трейлеров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</a:t>
                  </a:r>
                  <a:r>
                    <a:rPr lang="ru-RU" sz="1100" b="1" dirty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– 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2644;</a:t>
                  </a:r>
                  <a:endParaRPr lang="ru-RU" sz="1100" b="1" dirty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r>
                    <a:rPr lang="ru-RU" sz="1100" b="1" dirty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АППГ : 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2417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 </a:t>
                  </a:r>
                  <a:r>
                    <a:rPr lang="ru-RU" sz="1100" b="1" dirty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– </a:t>
                  </a:r>
                  <a:r>
                    <a:rPr lang="en-US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8,6</a:t>
                  </a:r>
                  <a:r>
                    <a:rPr lang="ru-RU" sz="1100" b="1" dirty="0" smtClean="0">
                      <a:solidFill>
                        <a:schemeClr val="bg2"/>
                      </a:solidFill>
                      <a:latin typeface="+mj-lt"/>
                      <a:ea typeface="Arial" charset="0"/>
                      <a:cs typeface="Arial" charset="0"/>
                    </a:rPr>
                    <a:t>% </a:t>
                  </a:r>
                  <a:endParaRPr lang="ru-RU" sz="1100" b="1" dirty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>
                    <a:buFont typeface="Arial" pitchFamily="34" charset="0"/>
                    <a:buChar char="•"/>
                  </a:pPr>
                  <a:endParaRPr lang="ru-RU" sz="1300" b="1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/>
                  <a:endParaRPr lang="ru-RU" sz="1300" b="1" dirty="0" smtClean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/>
                  <a:endParaRPr lang="ru-RU" sz="1300" b="1" dirty="0">
                    <a:solidFill>
                      <a:schemeClr val="bg2"/>
                    </a:solidFill>
                    <a:latin typeface="+mj-lt"/>
                    <a:ea typeface="Arial" charset="0"/>
                    <a:cs typeface="Arial" charset="0"/>
                  </a:endParaRPr>
                </a:p>
                <a:p>
                  <a:pPr defTabSz="179964"/>
                  <a:r>
                    <a:rPr lang="en-US" sz="700" dirty="0" smtClean="0">
                      <a:solidFill>
                        <a:schemeClr val="bg2"/>
                      </a:solidFill>
                      <a:latin typeface="Arial" charset="0"/>
                      <a:ea typeface="Arial" charset="0"/>
                      <a:cs typeface="Arial" charset="0"/>
                    </a:rPr>
                    <a:t> </a:t>
                  </a:r>
                  <a:endParaRPr lang="ru-RU" sz="700" spc="-75" dirty="0">
                    <a:solidFill>
                      <a:schemeClr val="bg2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45" name="Стрелка вниз 44"/>
          <p:cNvSpPr/>
          <p:nvPr/>
        </p:nvSpPr>
        <p:spPr>
          <a:xfrm rot="10800000" flipV="1">
            <a:off x="8369235" y="1821512"/>
            <a:ext cx="214314" cy="240017"/>
          </a:xfrm>
          <a:prstGeom prst="downArrow">
            <a:avLst/>
          </a:prstGeom>
          <a:solidFill>
            <a:srgbClr val="FF0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3446741" y="2147531"/>
            <a:ext cx="214314" cy="142876"/>
          </a:xfrm>
          <a:prstGeom prst="downArrow">
            <a:avLst/>
          </a:prstGeom>
          <a:solidFill>
            <a:srgbClr val="92D050"/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5898026" y="3496179"/>
            <a:ext cx="214314" cy="142876"/>
          </a:xfrm>
          <a:prstGeom prst="downArrow">
            <a:avLst/>
          </a:prstGeom>
          <a:solidFill>
            <a:srgbClr val="92D050"/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низ 56"/>
          <p:cNvSpPr/>
          <p:nvPr/>
        </p:nvSpPr>
        <p:spPr>
          <a:xfrm>
            <a:off x="2915816" y="2819410"/>
            <a:ext cx="214314" cy="142876"/>
          </a:xfrm>
          <a:prstGeom prst="downArrow">
            <a:avLst/>
          </a:prstGeom>
          <a:solidFill>
            <a:srgbClr val="92D050"/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3661055" y="3496179"/>
            <a:ext cx="214314" cy="142876"/>
          </a:xfrm>
          <a:prstGeom prst="downArrow">
            <a:avLst/>
          </a:prstGeom>
          <a:solidFill>
            <a:srgbClr val="92D050"/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 rot="10800000" flipV="1">
            <a:off x="6060447" y="2181743"/>
            <a:ext cx="214314" cy="204964"/>
          </a:xfrm>
          <a:prstGeom prst="downArrow">
            <a:avLst/>
          </a:prstGeom>
          <a:solidFill>
            <a:srgbClr val="FF0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>
            <a:off x="5958054" y="2839597"/>
            <a:ext cx="214314" cy="186059"/>
          </a:xfrm>
          <a:prstGeom prst="downArrow">
            <a:avLst/>
          </a:prstGeom>
          <a:solidFill>
            <a:srgbClr val="92D050"/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>
            <a:off x="8251287" y="2627393"/>
            <a:ext cx="214314" cy="244732"/>
          </a:xfrm>
          <a:prstGeom prst="downArrow">
            <a:avLst/>
          </a:prstGeom>
          <a:solidFill>
            <a:srgbClr val="92D050"/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1306992" y="2839597"/>
            <a:ext cx="214314" cy="142876"/>
          </a:xfrm>
          <a:prstGeom prst="downArrow">
            <a:avLst/>
          </a:prstGeom>
          <a:solidFill>
            <a:srgbClr val="92D050"/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Новороссийский западный таможенный пост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E6542A-CDDE-0A4D-9BEA-1CDB85DF59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801167"/>
            <a:ext cx="7744374" cy="323155"/>
          </a:xfrm>
          <a:prstGeom prst="rect">
            <a:avLst/>
          </a:prstGeom>
          <a:noFill/>
        </p:spPr>
        <p:txBody>
          <a:bodyPr wrap="square" lIns="45711" tIns="22855" rIns="45711" bIns="22855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602B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Проведение таможенного контроля</a:t>
            </a:r>
            <a:endParaRPr lang="ru-RU" b="1" dirty="0">
              <a:solidFill>
                <a:srgbClr val="00602B"/>
              </a:solidFill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64748266"/>
              </p:ext>
            </p:extLst>
          </p:nvPr>
        </p:nvGraphicFramePr>
        <p:xfrm>
          <a:off x="683568" y="843558"/>
          <a:ext cx="78488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91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Новороссийский </a:t>
            </a:r>
            <a:r>
              <a:rPr lang="ru-RU" sz="1400" dirty="0" smtClean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западный</a:t>
            </a:r>
            <a:r>
              <a:rPr lang="en-US" sz="1400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таможенный </a:t>
            </a:r>
            <a:r>
              <a:rPr lang="ru-RU" sz="1400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пост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E6542A-CDDE-0A4D-9BEA-1CDB85DF59E6}" type="slidenum">
              <a:rPr lang="en-US" smtClean="0">
                <a:solidFill>
                  <a:srgbClr val="EEECE1"/>
                </a:solidFill>
              </a:rPr>
              <a:pPr/>
              <a:t>4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816554"/>
            <a:ext cx="7992888" cy="292378"/>
          </a:xfrm>
          <a:prstGeom prst="rect">
            <a:avLst/>
          </a:prstGeom>
          <a:noFill/>
        </p:spPr>
        <p:txBody>
          <a:bodyPr wrap="square" lIns="45711" tIns="22855" rIns="45711" bIns="22855" rtlCol="0" anchor="ctr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ea typeface="Arial" charset="0"/>
                <a:cs typeface="Times New Roman" pitchFamily="18" charset="0"/>
              </a:rPr>
              <a:t>Проведение иных видов контроля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50079"/>
              </p:ext>
            </p:extLst>
          </p:nvPr>
        </p:nvGraphicFramePr>
        <p:xfrm>
          <a:off x="500034" y="1491630"/>
          <a:ext cx="8032406" cy="2889120"/>
        </p:xfrm>
        <a:graphic>
          <a:graphicData uri="http://schemas.openxmlformats.org/drawingml/2006/table">
            <a:tbl>
              <a:tblPr firstRow="1" lastRow="1" bandRow="1" bandCol="1">
                <a:tableStyleId>{5A111915-BE36-4E01-A7E5-04B1672EAD32}</a:tableStyleId>
              </a:tblPr>
              <a:tblGrid>
                <a:gridCol w="2140903">
                  <a:extLst>
                    <a:ext uri="{9D8B030D-6E8A-4147-A177-3AD203B41FA5}">
                      <a16:colId xmlns="" xmlns:a16="http://schemas.microsoft.com/office/drawing/2014/main" val="715893856"/>
                    </a:ext>
                  </a:extLst>
                </a:gridCol>
                <a:gridCol w="2964328">
                  <a:extLst>
                    <a:ext uri="{9D8B030D-6E8A-4147-A177-3AD203B41FA5}">
                      <a16:colId xmlns="" xmlns:a16="http://schemas.microsoft.com/office/drawing/2014/main" val="3502103916"/>
                    </a:ext>
                  </a:extLst>
                </a:gridCol>
                <a:gridCol w="2927175">
                  <a:extLst>
                    <a:ext uri="{9D8B030D-6E8A-4147-A177-3AD203B41FA5}">
                      <a16:colId xmlns="" xmlns:a16="http://schemas.microsoft.com/office/drawing/2014/main" val="1573393212"/>
                    </a:ext>
                  </a:extLst>
                </a:gridCol>
              </a:tblGrid>
              <a:tr h="1269596">
                <a:tc>
                  <a:txBody>
                    <a:bodyPr/>
                    <a:lstStyle/>
                    <a:p>
                      <a:pPr algn="ctr"/>
                      <a:endParaRPr lang="ru-RU" sz="600" dirty="0">
                        <a:solidFill>
                          <a:schemeClr val="tx1"/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501" marR="52501" marT="26246" marB="26246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2"/>
                          </a:solidFill>
                          <a:latin typeface="+mn-lt"/>
                          <a:ea typeface="Roboto Light" panose="02000000000000000000" pitchFamily="2" charset="0"/>
                          <a:cs typeface="Open Sans Light" panose="020B0306030504020204" pitchFamily="34" charset="0"/>
                        </a:rPr>
                        <a:t>Санитарно-карантинный</a:t>
                      </a: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  <a:latin typeface="+mn-lt"/>
                          <a:ea typeface="Roboto Light" panose="02000000000000000000" pitchFamily="2" charset="0"/>
                          <a:cs typeface="Open Sans Light" panose="020B0306030504020204" pitchFamily="34" charset="0"/>
                        </a:rPr>
                        <a:t> контроль             </a:t>
                      </a:r>
                      <a:br>
                        <a:rPr lang="ru-RU" sz="1200" b="1" baseline="0" dirty="0" smtClean="0">
                          <a:solidFill>
                            <a:schemeClr val="bg2"/>
                          </a:solidFill>
                          <a:latin typeface="+mn-lt"/>
                          <a:ea typeface="Roboto Light" panose="02000000000000000000" pitchFamily="2" charset="0"/>
                          <a:cs typeface="Open Sans Light" panose="020B0306030504020204" pitchFamily="34" charset="0"/>
                        </a:rPr>
                      </a:b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  <a:latin typeface="+mn-lt"/>
                          <a:ea typeface="Roboto Light" panose="02000000000000000000" pitchFamily="2" charset="0"/>
                          <a:cs typeface="Open Sans Light" panose="020B0306030504020204" pitchFamily="34" charset="0"/>
                        </a:rPr>
                        <a:t> (кол-во товарных</a:t>
                      </a:r>
                    </a:p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  <a:latin typeface="+mn-lt"/>
                          <a:ea typeface="Roboto Light" panose="02000000000000000000" pitchFamily="2" charset="0"/>
                          <a:cs typeface="Open Sans Light" panose="020B0306030504020204" pitchFamily="34" charset="0"/>
                        </a:rPr>
                        <a:t>партий)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+mn-lt"/>
                        <a:ea typeface="Roboto Light" panose="02000000000000000000" pitchFamily="2" charset="0"/>
                        <a:cs typeface="Open Sans Light" panose="020B0306030504020204" pitchFamily="34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2"/>
                          </a:solidFill>
                        </a:rPr>
                        <a:t>Фитосанитарный карантинный контроль (</a:t>
                      </a:r>
                      <a:r>
                        <a:rPr lang="ru-RU" sz="1200" smtClean="0">
                          <a:solidFill>
                            <a:schemeClr val="bg2"/>
                          </a:solidFill>
                        </a:rPr>
                        <a:t>кол-во товарных</a:t>
                      </a:r>
                      <a:endParaRPr lang="ru-RU" sz="12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2"/>
                          </a:solidFill>
                        </a:rPr>
                        <a:t>партий)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+mn-lt"/>
                        <a:ea typeface="Roboto Light" panose="02000000000000000000" pitchFamily="2" charset="0"/>
                        <a:cs typeface="Open Sans Light" panose="020B0306030504020204" pitchFamily="34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3420419"/>
                  </a:ext>
                </a:extLst>
              </a:tr>
              <a:tr h="530604"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Направление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на контроль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 Light" panose="02000000000000000000" pitchFamily="2" charset="0"/>
                        <a:cs typeface="Open Sans Light" panose="020B0306030504020204" pitchFamily="34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" panose="02000000000000000000" pitchFamily="2" charset="0"/>
                        </a:rPr>
                        <a:t>2412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" panose="02000000000000000000" pitchFamily="2" charset="0"/>
                        </a:rPr>
                        <a:t>5979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883246291"/>
                  </a:ext>
                </a:extLst>
              </a:tr>
              <a:tr h="544460"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Ввоз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разрешён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 Light" panose="02000000000000000000" pitchFamily="2" charset="0"/>
                        <a:cs typeface="Open Sans Light" panose="020B0306030504020204" pitchFamily="34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" panose="02000000000000000000" pitchFamily="2" charset="0"/>
                        </a:rPr>
                        <a:t>2412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" panose="02000000000000000000" pitchFamily="2" charset="0"/>
                        </a:rPr>
                        <a:t>5977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02607855"/>
                  </a:ext>
                </a:extLst>
              </a:tr>
              <a:tr h="544460"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Ввоз запрещён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 Light" panose="02000000000000000000" pitchFamily="2" charset="0"/>
                        <a:cs typeface="Open Sans Light" panose="020B0306030504020204" pitchFamily="34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" panose="02000000000000000000" pitchFamily="2" charset="0"/>
                        </a:rPr>
                        <a:t>0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Roboto" panose="02000000000000000000" pitchFamily="2" charset="0"/>
                        </a:rPr>
                        <a:t>2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501" marR="52501" marT="26246" marB="26246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57125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14784942"/>
              </p:ext>
            </p:extLst>
          </p:nvPr>
        </p:nvGraphicFramePr>
        <p:xfrm>
          <a:off x="3995935" y="955077"/>
          <a:ext cx="4824537" cy="3761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Новороссийский западный таможенный пост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512" y="1347614"/>
            <a:ext cx="4312172" cy="3567120"/>
          </a:xfrm>
          <a:prstGeom prst="rect">
            <a:avLst/>
          </a:prstGeom>
          <a:noFill/>
        </p:spPr>
        <p:txBody>
          <a:bodyPr wrap="square" lIns="45711" tIns="22855" rIns="45711" bIns="22855" rtlCol="0">
            <a:spAutoFit/>
          </a:bodyPr>
          <a:lstStyle/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лодоовощная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продукция </a:t>
            </a:r>
            <a:r>
              <a:rPr lang="ru-RU" sz="1200" b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гр.07,08 ТНВЭД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55,2 тыс. тонн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endParaRPr lang="ru-RU" sz="1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Машины и механизмы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200" b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гр.84,85 ТНВЭД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1,3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тонн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ru-RU" sz="1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Автомобильная и колесная техника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200" b="1" u="sng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гр.87 ТНВЭД </a:t>
            </a:r>
            <a:r>
              <a:rPr lang="en-US" sz="1200" b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20,4</a:t>
            </a:r>
            <a:r>
              <a:rPr lang="en-US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тыс.тонн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endParaRPr lang="ru-RU" sz="1600" b="1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Прочие – 1,6 </a:t>
            </a:r>
            <a:r>
              <a:rPr lang="ru-RU" sz="1600" b="1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тыс.тонн</a:t>
            </a:r>
            <a:endParaRPr lang="ru-RU" sz="1600" b="1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ru-RU" sz="1600" b="1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720" y="785800"/>
            <a:ext cx="78866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Номенклатура ввозимых товаров</a:t>
            </a:r>
            <a:endParaRPr lang="ru-RU" sz="1600" b="1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E6542A-CDDE-0A4D-9BEA-1CDB85DF59E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48666532"/>
              </p:ext>
            </p:extLst>
          </p:nvPr>
        </p:nvGraphicFramePr>
        <p:xfrm>
          <a:off x="4463480" y="1347614"/>
          <a:ext cx="46805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94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409" y="2381627"/>
            <a:ext cx="8772212" cy="74055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окончЕН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внимание! </a:t>
            </a:r>
            <a:endParaRPr lang="en-US" sz="20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3941</TotalTime>
  <Words>234</Words>
  <Application>Microsoft Office PowerPoint</Application>
  <PresentationFormat>Экран (16:9)</PresentationFormat>
  <Paragraphs>89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Доклад   начальника  Новороссийского западного таможенного поста  Х.А. Хрхряна   «деятельность Новороссийского западного таможенного поста  Новороссийской таможни по проведению таможенного контроля в отношении судов типа RO-RO и перемещающих ими товаров»</vt:lpstr>
      <vt:lpstr>Новороссийский западный таможенный пост</vt:lpstr>
      <vt:lpstr>Новороссийский западный таможенный пост</vt:lpstr>
      <vt:lpstr>Новороссийский западный таможенный пост</vt:lpstr>
      <vt:lpstr>Новороссийский западный таможенный пост</vt:lpstr>
      <vt:lpstr>Доклад окончЕН.  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Устюжанин Алексей Михайлович</dc:creator>
  <cp:lastModifiedBy>Самохвалова Дарья Дмитриевна</cp:lastModifiedBy>
  <cp:revision>432</cp:revision>
  <dcterms:created xsi:type="dcterms:W3CDTF">2017-09-08T09:25:48Z</dcterms:created>
  <dcterms:modified xsi:type="dcterms:W3CDTF">2023-10-18T09:34:45Z</dcterms:modified>
</cp:coreProperties>
</file>